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18" r:id="rId3"/>
    <p:sldId id="332" r:id="rId4"/>
    <p:sldId id="322" r:id="rId5"/>
    <p:sldId id="257" r:id="rId6"/>
    <p:sldId id="258" r:id="rId7"/>
    <p:sldId id="259" r:id="rId8"/>
    <p:sldId id="260" r:id="rId9"/>
    <p:sldId id="265" r:id="rId10"/>
    <p:sldId id="266" r:id="rId11"/>
    <p:sldId id="267" r:id="rId12"/>
    <p:sldId id="271" r:id="rId13"/>
    <p:sldId id="270" r:id="rId14"/>
    <p:sldId id="272" r:id="rId15"/>
    <p:sldId id="268" r:id="rId16"/>
    <p:sldId id="269" r:id="rId17"/>
    <p:sldId id="274" r:id="rId18"/>
    <p:sldId id="273" r:id="rId19"/>
    <p:sldId id="329" r:id="rId20"/>
    <p:sldId id="275" r:id="rId21"/>
    <p:sldId id="277" r:id="rId22"/>
    <p:sldId id="278" r:id="rId23"/>
    <p:sldId id="317" r:id="rId24"/>
    <p:sldId id="281" r:id="rId25"/>
    <p:sldId id="294" r:id="rId26"/>
    <p:sldId id="296" r:id="rId27"/>
    <p:sldId id="295" r:id="rId28"/>
    <p:sldId id="312" r:id="rId29"/>
    <p:sldId id="316" r:id="rId30"/>
    <p:sldId id="330" r:id="rId31"/>
    <p:sldId id="313" r:id="rId32"/>
    <p:sldId id="280" r:id="rId33"/>
    <p:sldId id="282" r:id="rId34"/>
    <p:sldId id="279" r:id="rId35"/>
    <p:sldId id="283" r:id="rId36"/>
    <p:sldId id="284" r:id="rId37"/>
    <p:sldId id="285" r:id="rId38"/>
    <p:sldId id="286" r:id="rId39"/>
    <p:sldId id="287" r:id="rId40"/>
    <p:sldId id="288" r:id="rId41"/>
    <p:sldId id="289" r:id="rId42"/>
    <p:sldId id="290" r:id="rId43"/>
    <p:sldId id="291" r:id="rId44"/>
    <p:sldId id="292" r:id="rId45"/>
    <p:sldId id="293" r:id="rId46"/>
    <p:sldId id="297" r:id="rId47"/>
    <p:sldId id="298" r:id="rId48"/>
    <p:sldId id="299" r:id="rId49"/>
    <p:sldId id="300" r:id="rId50"/>
    <p:sldId id="301" r:id="rId51"/>
    <p:sldId id="302" r:id="rId52"/>
    <p:sldId id="303" r:id="rId53"/>
    <p:sldId id="325" r:id="rId54"/>
    <p:sldId id="326" r:id="rId55"/>
    <p:sldId id="327" r:id="rId56"/>
    <p:sldId id="328" r:id="rId57"/>
    <p:sldId id="306" r:id="rId58"/>
    <p:sldId id="307" r:id="rId59"/>
    <p:sldId id="305" r:id="rId60"/>
    <p:sldId id="314" r:id="rId61"/>
    <p:sldId id="308" r:id="rId62"/>
    <p:sldId id="315" r:id="rId63"/>
    <p:sldId id="309" r:id="rId64"/>
    <p:sldId id="304" r:id="rId65"/>
    <p:sldId id="310" r:id="rId66"/>
    <p:sldId id="311" r:id="rId67"/>
    <p:sldId id="276" r:id="rId6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40" d="100"/>
          <a:sy n="40" d="100"/>
        </p:scale>
        <p:origin x="-1999" y="-626"/>
      </p:cViewPr>
      <p:guideLst>
        <p:guide orient="horz" pos="2160"/>
        <p:guide pos="2880"/>
      </p:guideLst>
    </p:cSldViewPr>
  </p:slideViewPr>
  <p:notesTextViewPr>
    <p:cViewPr>
      <p:scale>
        <a:sx n="100" d="100"/>
        <a:sy n="100" d="100"/>
      </p:scale>
      <p:origin x="0" y="0"/>
    </p:cViewPr>
  </p:notesTextViewPr>
  <p:sorterViewPr>
    <p:cViewPr>
      <p:scale>
        <a:sx n="90" d="100"/>
        <a:sy n="90" d="100"/>
      </p:scale>
      <p:origin x="0" y="6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Classeur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sz="2000"/>
            </a:pPr>
            <a:r>
              <a:rPr lang="en-US" sz="2000"/>
              <a:t>Marque de mobile</a:t>
            </a:r>
          </a:p>
        </c:rich>
      </c:tx>
      <c:layout/>
      <c:overlay val="0"/>
    </c:title>
    <c:autoTitleDeleted val="0"/>
    <c:plotArea>
      <c:layout/>
      <c:barChart>
        <c:barDir val="col"/>
        <c:grouping val="clustered"/>
        <c:varyColors val="0"/>
        <c:ser>
          <c:idx val="0"/>
          <c:order val="0"/>
          <c:tx>
            <c:strRef>
              <c:f>Feuil1!$B$2</c:f>
              <c:strCache>
                <c:ptCount val="1"/>
                <c:pt idx="0">
                  <c:v>Marque</c:v>
                </c:pt>
              </c:strCache>
            </c:strRef>
          </c:tx>
          <c:invertIfNegative val="0"/>
          <c:cat>
            <c:strRef>
              <c:f>Feuil1!$C$1:$G$1</c:f>
              <c:strCache>
                <c:ptCount val="5"/>
                <c:pt idx="0">
                  <c:v>Apple</c:v>
                </c:pt>
                <c:pt idx="1">
                  <c:v>Blackberry</c:v>
                </c:pt>
                <c:pt idx="2">
                  <c:v>Sony Ericsson</c:v>
                </c:pt>
                <c:pt idx="3">
                  <c:v>Nokia </c:v>
                </c:pt>
                <c:pt idx="4">
                  <c:v>LG</c:v>
                </c:pt>
              </c:strCache>
            </c:strRef>
          </c:cat>
          <c:val>
            <c:numRef>
              <c:f>Feuil1!$C$2:$G$2</c:f>
              <c:numCache>
                <c:formatCode>_-* #,##0\ "€"_-;\-* #,##0\ "€"_-;_-* "-"??\ "€"_-;_-@_-</c:formatCode>
                <c:ptCount val="5"/>
                <c:pt idx="0">
                  <c:v>450</c:v>
                </c:pt>
                <c:pt idx="1">
                  <c:v>235</c:v>
                </c:pt>
                <c:pt idx="2">
                  <c:v>160</c:v>
                </c:pt>
                <c:pt idx="3">
                  <c:v>155</c:v>
                </c:pt>
                <c:pt idx="4">
                  <c:v>68</c:v>
                </c:pt>
              </c:numCache>
            </c:numRef>
          </c:val>
        </c:ser>
        <c:dLbls>
          <c:showLegendKey val="0"/>
          <c:showVal val="0"/>
          <c:showCatName val="0"/>
          <c:showSerName val="0"/>
          <c:showPercent val="0"/>
          <c:showBubbleSize val="0"/>
        </c:dLbls>
        <c:gapWidth val="150"/>
        <c:axId val="52406528"/>
        <c:axId val="53059584"/>
      </c:barChart>
      <c:catAx>
        <c:axId val="52406528"/>
        <c:scaling>
          <c:orientation val="minMax"/>
        </c:scaling>
        <c:delete val="0"/>
        <c:axPos val="b"/>
        <c:majorTickMark val="none"/>
        <c:minorTickMark val="none"/>
        <c:tickLblPos val="nextTo"/>
        <c:crossAx val="53059584"/>
        <c:crosses val="autoZero"/>
        <c:auto val="1"/>
        <c:lblAlgn val="ctr"/>
        <c:lblOffset val="100"/>
        <c:noMultiLvlLbl val="0"/>
      </c:catAx>
      <c:valAx>
        <c:axId val="53059584"/>
        <c:scaling>
          <c:orientation val="minMax"/>
        </c:scaling>
        <c:delete val="0"/>
        <c:axPos val="l"/>
        <c:majorGridlines/>
        <c:title>
          <c:tx>
            <c:rich>
              <a:bodyPr/>
              <a:lstStyle/>
              <a:p>
                <a:pPr>
                  <a:defRPr sz="1400"/>
                </a:pPr>
                <a:r>
                  <a:rPr lang="fr-FR" sz="1400"/>
                  <a:t>Prix moyen de vente d'un mobile</a:t>
                </a:r>
              </a:p>
            </c:rich>
          </c:tx>
          <c:layout>
            <c:manualLayout>
              <c:xMode val="edge"/>
              <c:yMode val="edge"/>
              <c:x val="3.0165932848314418E-2"/>
              <c:y val="0.16599185434552563"/>
            </c:manualLayout>
          </c:layout>
          <c:overlay val="0"/>
        </c:title>
        <c:numFmt formatCode="_-* #,##0\ &quot;€&quot;_-;\-* #,##0\ &quot;€&quot;_-;_-* &quot;-&quot;??\ &quot;€&quot;_-;_-@_-" sourceLinked="1"/>
        <c:majorTickMark val="none"/>
        <c:minorTickMark val="none"/>
        <c:tickLblPos val="nextTo"/>
        <c:txPr>
          <a:bodyPr/>
          <a:lstStyle/>
          <a:p>
            <a:pPr>
              <a:defRPr sz="1600"/>
            </a:pPr>
            <a:endParaRPr lang="fr-FR"/>
          </a:p>
        </c:txPr>
        <c:crossAx val="52406528"/>
        <c:crosses val="autoZero"/>
        <c:crossBetween val="between"/>
      </c:valAx>
      <c:dTable>
        <c:showHorzBorder val="1"/>
        <c:showVertBorder val="1"/>
        <c:showOutline val="1"/>
        <c:showKeys val="1"/>
        <c:txPr>
          <a:bodyPr/>
          <a:lstStyle/>
          <a:p>
            <a:pPr rtl="0">
              <a:defRPr sz="1400"/>
            </a:pPr>
            <a:endParaRPr lang="fr-FR"/>
          </a:p>
        </c:txPr>
      </c:dTable>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C115F2-FB0D-4DCF-B248-0BADC91AF4F4}" type="datetimeFigureOut">
              <a:rPr lang="fr-FR" smtClean="0"/>
              <a:t>15/09/2014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A7698-FF07-44EB-BB4A-73AA7F66BDE1}" type="slidenum">
              <a:rPr lang="fr-FR" smtClean="0"/>
              <a:t>‹N°›</a:t>
            </a:fld>
            <a:endParaRPr lang="fr-FR"/>
          </a:p>
        </p:txBody>
      </p:sp>
    </p:spTree>
    <p:extLst>
      <p:ext uri="{BB962C8B-B14F-4D97-AF65-F5344CB8AC3E}">
        <p14:creationId xmlns:p14="http://schemas.microsoft.com/office/powerpoint/2010/main" val="2141310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21A7698-FF07-44EB-BB4A-73AA7F66BDE1}" type="slidenum">
              <a:rPr lang="fr-FR" smtClean="0"/>
              <a:t>16</a:t>
            </a:fld>
            <a:endParaRPr lang="fr-FR"/>
          </a:p>
        </p:txBody>
      </p:sp>
    </p:spTree>
    <p:extLst>
      <p:ext uri="{BB962C8B-B14F-4D97-AF65-F5344CB8AC3E}">
        <p14:creationId xmlns:p14="http://schemas.microsoft.com/office/powerpoint/2010/main" val="179689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C8F53A79-A11E-4C6C-AA68-08681A46B267}" type="slidenum">
              <a:rPr lang="fr-FR" smtClean="0"/>
              <a:pPr eaLnBrk="1" hangingPunct="1"/>
              <a:t>46</a:t>
            </a:fld>
            <a:endParaRPr lang="fr-FR" smtClean="0"/>
          </a:p>
        </p:txBody>
      </p:sp>
      <p:sp>
        <p:nvSpPr>
          <p:cNvPr id="192515" name="Slide Image Placeholder 1"/>
          <p:cNvSpPr>
            <a:spLocks noGrp="1" noRot="1" noChangeAspect="1" noTextEdit="1"/>
          </p:cNvSpPr>
          <p:nvPr>
            <p:ph type="sldImg"/>
          </p:nvPr>
        </p:nvSpPr>
        <p:spPr>
          <a:xfrm>
            <a:off x="1144588" y="685800"/>
            <a:ext cx="4568825" cy="3427413"/>
          </a:xfrm>
          <a:ln/>
        </p:spPr>
      </p:sp>
      <p:sp>
        <p:nvSpPr>
          <p:cNvPr id="192516" name="Notes Placeholder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2517"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DAC8201B-C646-4EB0-8802-BB39269D2557}" type="slidenum">
              <a:rPr lang="fr-FR">
                <a:latin typeface="Calibri" pitchFamily="34" charset="0"/>
              </a:rPr>
              <a:pPr algn="r" eaLnBrk="1" hangingPunct="1"/>
              <a:t>46</a:t>
            </a:fld>
            <a:endParaRPr lang="fr-FR">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C3358000-9CDC-415E-81FD-E74BD981B5A4}" type="slidenum">
              <a:rPr lang="fr-FR" smtClean="0"/>
              <a:pPr eaLnBrk="1" hangingPunct="1"/>
              <a:t>47</a:t>
            </a:fld>
            <a:endParaRPr lang="fr-FR" smtClean="0"/>
          </a:p>
        </p:txBody>
      </p:sp>
      <p:sp>
        <p:nvSpPr>
          <p:cNvPr id="193539" name="Slide Image Placeholder 1"/>
          <p:cNvSpPr>
            <a:spLocks noGrp="1" noRot="1" noChangeAspect="1" noTextEdit="1"/>
          </p:cNvSpPr>
          <p:nvPr>
            <p:ph type="sldImg"/>
          </p:nvPr>
        </p:nvSpPr>
        <p:spPr>
          <a:xfrm>
            <a:off x="1144588" y="685800"/>
            <a:ext cx="4568825" cy="3427413"/>
          </a:xfrm>
          <a:ln/>
        </p:spPr>
      </p:sp>
      <p:sp>
        <p:nvSpPr>
          <p:cNvPr id="193540" name="Notes Placeholder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3541"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7F59302F-46DF-4A39-9339-C55212A1E3DA}" type="slidenum">
              <a:rPr lang="fr-FR">
                <a:latin typeface="Calibri" pitchFamily="34" charset="0"/>
              </a:rPr>
              <a:pPr algn="r" eaLnBrk="1" hangingPunct="1"/>
              <a:t>47</a:t>
            </a:fld>
            <a:endParaRPr lang="fr-FR">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48FF0A6B-429F-4249-8972-E3AF95DBA6E7}" type="slidenum">
              <a:rPr lang="fr-FR" smtClean="0"/>
              <a:pPr eaLnBrk="1" hangingPunct="1"/>
              <a:t>48</a:t>
            </a:fld>
            <a:endParaRPr lang="fr-FR" smtClean="0"/>
          </a:p>
        </p:txBody>
      </p:sp>
      <p:sp>
        <p:nvSpPr>
          <p:cNvPr id="194563" name="Espace réservé de l'image des diapositives 1"/>
          <p:cNvSpPr>
            <a:spLocks noGrp="1" noRot="1" noChangeAspect="1" noTextEdit="1"/>
          </p:cNvSpPr>
          <p:nvPr>
            <p:ph type="sldImg"/>
          </p:nvPr>
        </p:nvSpPr>
        <p:spPr>
          <a:xfrm>
            <a:off x="1144588" y="685800"/>
            <a:ext cx="4568825" cy="3427413"/>
          </a:xfrm>
          <a:ln/>
        </p:spPr>
      </p:sp>
      <p:sp>
        <p:nvSpPr>
          <p:cNvPr id="194564" name="Espace réservé des commentaires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4565" name="Espace réservé du numéro de diapositive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CA6D127F-C5A3-4419-9085-BC1C40E843B2}" type="slidenum">
              <a:rPr lang="fr-FR">
                <a:latin typeface="Calibri" pitchFamily="34" charset="0"/>
              </a:rPr>
              <a:pPr algn="r" eaLnBrk="1" hangingPunct="1"/>
              <a:t>48</a:t>
            </a:fld>
            <a:endParaRPr lang="fr-FR">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CA09F96D-5EAF-4246-A67F-2C796E0E5E4B}" type="slidenum">
              <a:rPr lang="fr-FR" smtClean="0"/>
              <a:pPr eaLnBrk="1" hangingPunct="1"/>
              <a:t>50</a:t>
            </a:fld>
            <a:endParaRPr lang="fr-FR" smtClean="0"/>
          </a:p>
        </p:txBody>
      </p:sp>
      <p:sp>
        <p:nvSpPr>
          <p:cNvPr id="195587" name="Slide Image Placeholder 1"/>
          <p:cNvSpPr>
            <a:spLocks noGrp="1" noRot="1" noChangeAspect="1" noTextEdit="1"/>
          </p:cNvSpPr>
          <p:nvPr>
            <p:ph type="sldImg"/>
          </p:nvPr>
        </p:nvSpPr>
        <p:spPr>
          <a:xfrm>
            <a:off x="1144588" y="685800"/>
            <a:ext cx="4568825" cy="3427413"/>
          </a:xfrm>
          <a:ln/>
        </p:spPr>
      </p:sp>
      <p:sp>
        <p:nvSpPr>
          <p:cNvPr id="195588" name="Notes Placeholder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5589"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DE16BD71-DD68-45FB-81E3-EF1E0F243A9C}" type="slidenum">
              <a:rPr lang="fr-FR">
                <a:latin typeface="Calibri" pitchFamily="34" charset="0"/>
              </a:rPr>
              <a:pPr algn="r" eaLnBrk="1" hangingPunct="1"/>
              <a:t>50</a:t>
            </a:fld>
            <a:endParaRPr lang="fr-FR">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3A40A08C-F3B4-4DD8-A8E7-9C9B4BC1AAA6}" type="slidenum">
              <a:rPr lang="fr-FR" smtClean="0"/>
              <a:pPr eaLnBrk="1" hangingPunct="1"/>
              <a:t>51</a:t>
            </a:fld>
            <a:endParaRPr lang="fr-FR" smtClean="0"/>
          </a:p>
        </p:txBody>
      </p:sp>
      <p:sp>
        <p:nvSpPr>
          <p:cNvPr id="196611" name="Slide Image Placeholder 1"/>
          <p:cNvSpPr>
            <a:spLocks noGrp="1" noRot="1" noChangeAspect="1" noTextEdit="1"/>
          </p:cNvSpPr>
          <p:nvPr>
            <p:ph type="sldImg"/>
          </p:nvPr>
        </p:nvSpPr>
        <p:spPr>
          <a:xfrm>
            <a:off x="1144588" y="685800"/>
            <a:ext cx="4568825" cy="3427413"/>
          </a:xfrm>
          <a:ln/>
        </p:spPr>
      </p:sp>
      <p:sp>
        <p:nvSpPr>
          <p:cNvPr id="196612" name="Notes Placeholder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6613"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6387DBD7-8659-4D38-97D5-8E2CDCB889B8}" type="slidenum">
              <a:rPr lang="fr-FR">
                <a:latin typeface="Calibri" pitchFamily="34" charset="0"/>
              </a:rPr>
              <a:pPr algn="r" eaLnBrk="1" hangingPunct="1"/>
              <a:t>51</a:t>
            </a:fld>
            <a:endParaRPr lang="fr-FR">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896465" eaLnBrk="0" hangingPunct="0">
              <a:defRPr sz="1100">
                <a:solidFill>
                  <a:schemeClr val="tx1"/>
                </a:solidFill>
                <a:latin typeface="Arial" charset="0"/>
              </a:defRPr>
            </a:lvl1pPr>
            <a:lvl2pPr marL="702756" indent="-270291" defTabSz="896465" eaLnBrk="0" hangingPunct="0">
              <a:defRPr sz="1100">
                <a:solidFill>
                  <a:schemeClr val="tx1"/>
                </a:solidFill>
                <a:latin typeface="Arial" charset="0"/>
              </a:defRPr>
            </a:lvl2pPr>
            <a:lvl3pPr marL="1081164" indent="-216233" defTabSz="896465" eaLnBrk="0" hangingPunct="0">
              <a:defRPr sz="1100">
                <a:solidFill>
                  <a:schemeClr val="tx1"/>
                </a:solidFill>
                <a:latin typeface="Arial" charset="0"/>
              </a:defRPr>
            </a:lvl3pPr>
            <a:lvl4pPr marL="1513629" indent="-216233" defTabSz="896465" eaLnBrk="0" hangingPunct="0">
              <a:defRPr sz="1100">
                <a:solidFill>
                  <a:schemeClr val="tx1"/>
                </a:solidFill>
                <a:latin typeface="Arial" charset="0"/>
              </a:defRPr>
            </a:lvl4pPr>
            <a:lvl5pPr marL="1946095" indent="-216233" defTabSz="896465" eaLnBrk="0" hangingPunct="0">
              <a:defRPr sz="1100">
                <a:solidFill>
                  <a:schemeClr val="tx1"/>
                </a:solidFill>
                <a:latin typeface="Arial" charset="0"/>
              </a:defRPr>
            </a:lvl5pPr>
            <a:lvl6pPr marL="2378560" indent="-216233" defTabSz="896465" eaLnBrk="0" fontAlgn="base" hangingPunct="0">
              <a:spcBef>
                <a:spcPct val="0"/>
              </a:spcBef>
              <a:spcAft>
                <a:spcPct val="0"/>
              </a:spcAft>
              <a:defRPr sz="1100">
                <a:solidFill>
                  <a:schemeClr val="tx1"/>
                </a:solidFill>
                <a:latin typeface="Arial" charset="0"/>
              </a:defRPr>
            </a:lvl6pPr>
            <a:lvl7pPr marL="2811026" indent="-216233" defTabSz="896465" eaLnBrk="0" fontAlgn="base" hangingPunct="0">
              <a:spcBef>
                <a:spcPct val="0"/>
              </a:spcBef>
              <a:spcAft>
                <a:spcPct val="0"/>
              </a:spcAft>
              <a:defRPr sz="1100">
                <a:solidFill>
                  <a:schemeClr val="tx1"/>
                </a:solidFill>
                <a:latin typeface="Arial" charset="0"/>
              </a:defRPr>
            </a:lvl7pPr>
            <a:lvl8pPr marL="3243491" indent="-216233" defTabSz="896465" eaLnBrk="0" fontAlgn="base" hangingPunct="0">
              <a:spcBef>
                <a:spcPct val="0"/>
              </a:spcBef>
              <a:spcAft>
                <a:spcPct val="0"/>
              </a:spcAft>
              <a:defRPr sz="1100">
                <a:solidFill>
                  <a:schemeClr val="tx1"/>
                </a:solidFill>
                <a:latin typeface="Arial" charset="0"/>
              </a:defRPr>
            </a:lvl8pPr>
            <a:lvl9pPr marL="3675957" indent="-216233" defTabSz="896465" eaLnBrk="0" fontAlgn="base" hangingPunct="0">
              <a:spcBef>
                <a:spcPct val="0"/>
              </a:spcBef>
              <a:spcAft>
                <a:spcPct val="0"/>
              </a:spcAft>
              <a:defRPr sz="1100">
                <a:solidFill>
                  <a:schemeClr val="tx1"/>
                </a:solidFill>
                <a:latin typeface="Arial" charset="0"/>
              </a:defRPr>
            </a:lvl9pPr>
          </a:lstStyle>
          <a:p>
            <a:pPr eaLnBrk="1" hangingPunct="1"/>
            <a:fld id="{AEE4D00E-1C70-42E5-8F31-E21435CF1D13}" type="slidenum">
              <a:rPr lang="fr-FR" smtClean="0"/>
              <a:pPr eaLnBrk="1" hangingPunct="1"/>
              <a:t>52</a:t>
            </a:fld>
            <a:endParaRPr lang="fr-FR" smtClean="0"/>
          </a:p>
        </p:txBody>
      </p:sp>
      <p:sp>
        <p:nvSpPr>
          <p:cNvPr id="197635" name="Slide Image Placeholder 1"/>
          <p:cNvSpPr>
            <a:spLocks noGrp="1" noRot="1" noChangeAspect="1" noTextEdit="1"/>
          </p:cNvSpPr>
          <p:nvPr>
            <p:ph type="sldImg"/>
          </p:nvPr>
        </p:nvSpPr>
        <p:spPr>
          <a:xfrm>
            <a:off x="1144588" y="685800"/>
            <a:ext cx="4568825" cy="3427413"/>
          </a:xfrm>
          <a:ln/>
        </p:spPr>
      </p:sp>
      <p:sp>
        <p:nvSpPr>
          <p:cNvPr id="197636" name="Notes Placeholder 2"/>
          <p:cNvSpPr>
            <a:spLocks noGrp="1"/>
          </p:cNvSpPr>
          <p:nvPr>
            <p:ph type="body" idx="1"/>
          </p:nvPr>
        </p:nvSpPr>
        <p:spPr>
          <a:noFill/>
        </p:spPr>
        <p:txBody>
          <a:bodyPr lIns="93690" tIns="46845" rIns="93690" bIns="46845"/>
          <a:lstStyle/>
          <a:p>
            <a:pPr eaLnBrk="1" hangingPunct="1">
              <a:spcBef>
                <a:spcPct val="0"/>
              </a:spcBef>
            </a:pPr>
            <a:endParaRPr lang="en-US" smtClean="0">
              <a:latin typeface="Arial" charset="0"/>
            </a:endParaRPr>
          </a:p>
        </p:txBody>
      </p:sp>
      <p:sp>
        <p:nvSpPr>
          <p:cNvPr id="197637"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eaLnBrk="0" hangingPunct="0">
              <a:defRPr sz="1200">
                <a:solidFill>
                  <a:schemeClr val="tx1"/>
                </a:solidFill>
                <a:latin typeface="Arial" charset="0"/>
              </a:defRPr>
            </a:lvl1pPr>
            <a:lvl2pPr marL="742950" indent="-285750" defTabSz="990600" eaLnBrk="0" hangingPunct="0">
              <a:defRPr sz="1200">
                <a:solidFill>
                  <a:schemeClr val="tx1"/>
                </a:solidFill>
                <a:latin typeface="Arial" charset="0"/>
              </a:defRPr>
            </a:lvl2pPr>
            <a:lvl3pPr marL="1143000" indent="-228600" defTabSz="990600" eaLnBrk="0" hangingPunct="0">
              <a:defRPr sz="1200">
                <a:solidFill>
                  <a:schemeClr val="tx1"/>
                </a:solidFill>
                <a:latin typeface="Arial" charset="0"/>
              </a:defRPr>
            </a:lvl3pPr>
            <a:lvl4pPr marL="1600200" indent="-228600" defTabSz="990600" eaLnBrk="0" hangingPunct="0">
              <a:defRPr sz="1200">
                <a:solidFill>
                  <a:schemeClr val="tx1"/>
                </a:solidFill>
                <a:latin typeface="Arial" charset="0"/>
              </a:defRPr>
            </a:lvl4pPr>
            <a:lvl5pPr marL="2057400" indent="-228600" defTabSz="990600" eaLnBrk="0" hangingPunct="0">
              <a:defRPr sz="1200">
                <a:solidFill>
                  <a:schemeClr val="tx1"/>
                </a:solidFill>
                <a:latin typeface="Arial" charset="0"/>
              </a:defRPr>
            </a:lvl5pPr>
            <a:lvl6pPr marL="2514600" indent="-228600" defTabSz="990600" eaLnBrk="0" fontAlgn="base" hangingPunct="0">
              <a:spcBef>
                <a:spcPct val="0"/>
              </a:spcBef>
              <a:spcAft>
                <a:spcPct val="0"/>
              </a:spcAft>
              <a:defRPr sz="1200">
                <a:solidFill>
                  <a:schemeClr val="tx1"/>
                </a:solidFill>
                <a:latin typeface="Arial" charset="0"/>
              </a:defRPr>
            </a:lvl6pPr>
            <a:lvl7pPr marL="2971800" indent="-228600" defTabSz="990600" eaLnBrk="0" fontAlgn="base" hangingPunct="0">
              <a:spcBef>
                <a:spcPct val="0"/>
              </a:spcBef>
              <a:spcAft>
                <a:spcPct val="0"/>
              </a:spcAft>
              <a:defRPr sz="1200">
                <a:solidFill>
                  <a:schemeClr val="tx1"/>
                </a:solidFill>
                <a:latin typeface="Arial" charset="0"/>
              </a:defRPr>
            </a:lvl7pPr>
            <a:lvl8pPr marL="3429000" indent="-228600" defTabSz="990600" eaLnBrk="0" fontAlgn="base" hangingPunct="0">
              <a:spcBef>
                <a:spcPct val="0"/>
              </a:spcBef>
              <a:spcAft>
                <a:spcPct val="0"/>
              </a:spcAft>
              <a:defRPr sz="1200">
                <a:solidFill>
                  <a:schemeClr val="tx1"/>
                </a:solidFill>
                <a:latin typeface="Arial" charset="0"/>
              </a:defRPr>
            </a:lvl8pPr>
            <a:lvl9pPr marL="3886200" indent="-228600" defTabSz="990600" eaLnBrk="0" fontAlgn="base" hangingPunct="0">
              <a:spcBef>
                <a:spcPct val="0"/>
              </a:spcBef>
              <a:spcAft>
                <a:spcPct val="0"/>
              </a:spcAft>
              <a:defRPr sz="1200">
                <a:solidFill>
                  <a:schemeClr val="tx1"/>
                </a:solidFill>
                <a:latin typeface="Arial" charset="0"/>
              </a:defRPr>
            </a:lvl9pPr>
          </a:lstStyle>
          <a:p>
            <a:pPr algn="r" eaLnBrk="1" hangingPunct="1"/>
            <a:fld id="{BC0820FE-F147-40F0-AA28-B01DD07BFDEF}" type="slidenum">
              <a:rPr lang="fr-FR">
                <a:latin typeface="Calibri" pitchFamily="34" charset="0"/>
              </a:rPr>
              <a:pPr algn="r" eaLnBrk="1" hangingPunct="1"/>
              <a:t>52</a:t>
            </a:fld>
            <a:endParaRPr lang="fr-FR">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90AB2934-C2BB-4CB0-A5E1-0AC50367F5F5}" type="datetimeFigureOut">
              <a:rPr lang="fr-FR" smtClean="0"/>
              <a:t>15/09/2014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0AB2934-C2BB-4CB0-A5E1-0AC50367F5F5}" type="datetimeFigureOut">
              <a:rPr lang="fr-FR" smtClean="0"/>
              <a:t>15/09/2014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90AB2934-C2BB-4CB0-A5E1-0AC50367F5F5}" type="datetimeFigureOut">
              <a:rPr lang="fr-FR" smtClean="0"/>
              <a:t>15/09/2014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0AB2934-C2BB-4CB0-A5E1-0AC50367F5F5}" type="datetimeFigureOut">
              <a:rPr lang="fr-FR" smtClean="0"/>
              <a:t>15/09/2014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0AB2934-C2BB-4CB0-A5E1-0AC50367F5F5}" type="datetimeFigureOut">
              <a:rPr lang="fr-FR" smtClean="0"/>
              <a:t>15/09/2014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0AB2934-C2BB-4CB0-A5E1-0AC50367F5F5}" type="datetimeFigureOut">
              <a:rPr lang="fr-FR" smtClean="0"/>
              <a:t>15/09/2014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2FDE2E-033D-48AA-B87E-98CE6BEB3E81}"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B2934-C2BB-4CB0-A5E1-0AC50367F5F5}" type="datetimeFigureOut">
              <a:rPr lang="fr-FR" smtClean="0"/>
              <a:t>15/09/2014</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FDE2E-033D-48AA-B87E-98CE6BEB3E81}"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lesechospedia.lesechos.fr/google.htm?xtor=SEC-3167"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6.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jpe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jpeg"/><Relationship Id="rId22"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87.png"/><Relationship Id="rId7" Type="http://schemas.openxmlformats.org/officeDocument/2006/relationships/image" Target="../media/image88.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100.jpe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6.pn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87.png"/><Relationship Id="rId7" Type="http://schemas.openxmlformats.org/officeDocument/2006/relationships/image" Target="../media/image88.pn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87.png"/><Relationship Id="rId7" Type="http://schemas.openxmlformats.org/officeDocument/2006/relationships/image" Target="../media/image88.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260648"/>
            <a:ext cx="9001125"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ctrTitle"/>
          </p:nvPr>
        </p:nvSpPr>
        <p:spPr>
          <a:xfrm>
            <a:off x="685800" y="4293096"/>
            <a:ext cx="7772400" cy="1470025"/>
          </a:xfrm>
        </p:spPr>
        <p:txBody>
          <a:bodyPr/>
          <a:lstStyle/>
          <a:p>
            <a:r>
              <a:rPr lang="fr-FR" dirty="0" smtClean="0"/>
              <a:t>Les télécoms avec la révolution numérique</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inventions qui ont ouvert l’ère du High Tech</a:t>
            </a:r>
            <a:endParaRPr lang="fr-FR" dirty="0"/>
          </a:p>
        </p:txBody>
      </p:sp>
      <p:sp>
        <p:nvSpPr>
          <p:cNvPr id="12" name="Rectangle 11"/>
          <p:cNvSpPr/>
          <p:nvPr/>
        </p:nvSpPr>
        <p:spPr>
          <a:xfrm>
            <a:off x="7596336" y="1268760"/>
            <a:ext cx="432048" cy="62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644008" y="1772816"/>
            <a:ext cx="144016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724128" y="5229200"/>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p:cNvPicPr>
            <a:picLocks noChangeAspect="1" noChangeArrowheads="1"/>
          </p:cNvPicPr>
          <p:nvPr/>
        </p:nvPicPr>
        <p:blipFill>
          <a:blip r:embed="rId2" cstate="print"/>
          <a:srcRect/>
          <a:stretch>
            <a:fillRect/>
          </a:stretch>
        </p:blipFill>
        <p:spPr bwMode="auto">
          <a:xfrm>
            <a:off x="251520" y="1124744"/>
            <a:ext cx="1872208" cy="238144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883297" y="1412776"/>
            <a:ext cx="5153199" cy="4453613"/>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l="44450"/>
          <a:stretch>
            <a:fillRect/>
          </a:stretch>
        </p:blipFill>
        <p:spPr bwMode="auto">
          <a:xfrm>
            <a:off x="539552" y="4616493"/>
            <a:ext cx="3148285" cy="22415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inventions qui ont ouvert l’ère du High Tech</a:t>
            </a:r>
            <a:endParaRPr lang="fr-FR" dirty="0"/>
          </a:p>
        </p:txBody>
      </p:sp>
      <p:sp>
        <p:nvSpPr>
          <p:cNvPr id="12" name="Rectangle 11"/>
          <p:cNvSpPr/>
          <p:nvPr/>
        </p:nvSpPr>
        <p:spPr>
          <a:xfrm>
            <a:off x="7596336" y="1268760"/>
            <a:ext cx="432048" cy="62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644008" y="1772816"/>
            <a:ext cx="144016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724128" y="5229200"/>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6" name="Picture 2"/>
          <p:cNvPicPr>
            <a:picLocks noChangeAspect="1" noChangeArrowheads="1"/>
          </p:cNvPicPr>
          <p:nvPr/>
        </p:nvPicPr>
        <p:blipFill>
          <a:blip r:embed="rId2" cstate="print"/>
          <a:srcRect l="2855"/>
          <a:stretch>
            <a:fillRect/>
          </a:stretch>
        </p:blipFill>
        <p:spPr bwMode="auto">
          <a:xfrm>
            <a:off x="611560" y="1509870"/>
            <a:ext cx="7350621" cy="2711218"/>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3203848" y="4221088"/>
            <a:ext cx="3882752" cy="14633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2011, le début de la </a:t>
            </a:r>
            <a:r>
              <a:rPr lang="fr-FR" dirty="0" err="1" smtClean="0"/>
              <a:t>coéxistance</a:t>
            </a:r>
            <a:r>
              <a:rPr lang="fr-FR" dirty="0" smtClean="0"/>
              <a:t> IPv4/IPv6</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 y="1634331"/>
            <a:ext cx="7391400" cy="4457700"/>
          </a:xfrm>
        </p:spPr>
      </p:pic>
    </p:spTree>
    <p:extLst>
      <p:ext uri="{BB962C8B-B14F-4D97-AF65-F5344CB8AC3E}">
        <p14:creationId xmlns:p14="http://schemas.microsoft.com/office/powerpoint/2010/main" val="2707684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40 ans d’amélioration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87" y="2153444"/>
            <a:ext cx="7972425" cy="3419475"/>
          </a:xfrm>
        </p:spPr>
      </p:pic>
    </p:spTree>
    <p:extLst>
      <p:ext uri="{BB962C8B-B14F-4D97-AF65-F5344CB8AC3E}">
        <p14:creationId xmlns:p14="http://schemas.microsoft.com/office/powerpoint/2010/main" val="33549359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1917" y="32925"/>
            <a:ext cx="3955966" cy="6844694"/>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5152"/>
            <a:ext cx="4039624" cy="6829987"/>
          </a:xfrm>
          <a:prstGeom prst="rect">
            <a:avLst/>
          </a:prstGeom>
        </p:spPr>
      </p:pic>
    </p:spTree>
    <p:extLst>
      <p:ext uri="{BB962C8B-B14F-4D97-AF65-F5344CB8AC3E}">
        <p14:creationId xmlns:p14="http://schemas.microsoft.com/office/powerpoint/2010/main" val="2105136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boom du numérique en chiffres</a:t>
            </a:r>
            <a:endParaRPr lang="fr-FR" dirty="0"/>
          </a:p>
        </p:txBody>
      </p:sp>
      <p:pic>
        <p:nvPicPr>
          <p:cNvPr id="7170" name="Picture 2"/>
          <p:cNvPicPr>
            <a:picLocks noChangeAspect="1" noChangeArrowheads="1"/>
          </p:cNvPicPr>
          <p:nvPr/>
        </p:nvPicPr>
        <p:blipFill>
          <a:blip r:embed="rId2" cstate="print"/>
          <a:srcRect/>
          <a:stretch>
            <a:fillRect/>
          </a:stretch>
        </p:blipFill>
        <p:spPr bwMode="auto">
          <a:xfrm>
            <a:off x="2860275" y="2132856"/>
            <a:ext cx="2445491" cy="268947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179512" y="1412776"/>
            <a:ext cx="2680763" cy="5301208"/>
          </a:xfrm>
          <a:prstGeom prst="rect">
            <a:avLst/>
          </a:prstGeom>
          <a:noFill/>
          <a:ln w="9525">
            <a:noFill/>
            <a:miter lim="800000"/>
            <a:headEnd/>
            <a:tailEnd/>
          </a:ln>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750" y="1196752"/>
            <a:ext cx="3447159" cy="551723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274638"/>
            <a:ext cx="5256583" cy="1143000"/>
          </a:xfrm>
        </p:spPr>
        <p:txBody>
          <a:bodyPr>
            <a:normAutofit fontScale="90000"/>
          </a:bodyPr>
          <a:lstStyle/>
          <a:p>
            <a:r>
              <a:rPr lang="fr-FR" dirty="0" smtClean="0"/>
              <a:t>Le boom du numérique en chiffres</a:t>
            </a:r>
            <a:endParaRPr lang="fr-FR" dirty="0"/>
          </a:p>
        </p:txBody>
      </p:sp>
      <p:pic>
        <p:nvPicPr>
          <p:cNvPr id="8195" name="Picture 3"/>
          <p:cNvPicPr>
            <a:picLocks noChangeAspect="1" noChangeArrowheads="1"/>
          </p:cNvPicPr>
          <p:nvPr/>
        </p:nvPicPr>
        <p:blipFill>
          <a:blip r:embed="rId3" cstate="print"/>
          <a:srcRect/>
          <a:stretch>
            <a:fillRect/>
          </a:stretch>
        </p:blipFill>
        <p:spPr bwMode="auto">
          <a:xfrm>
            <a:off x="971600" y="1844824"/>
            <a:ext cx="2380531" cy="3326309"/>
          </a:xfrm>
          <a:prstGeom prst="rect">
            <a:avLst/>
          </a:prstGeom>
          <a:noFill/>
          <a:ln w="9525">
            <a:noFill/>
            <a:miter lim="800000"/>
            <a:headEnd/>
            <a:tailEnd/>
          </a:ln>
        </p:spPr>
      </p:pic>
      <p:pic>
        <p:nvPicPr>
          <p:cNvPr id="7" name="Espace réservé du contenu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012160" y="380992"/>
            <a:ext cx="2901796" cy="6445218"/>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0874" y="1600200"/>
            <a:ext cx="5722252" cy="4525963"/>
          </a:xfrm>
        </p:spPr>
      </p:pic>
      <p:sp>
        <p:nvSpPr>
          <p:cNvPr id="11" name="Titre 1"/>
          <p:cNvSpPr txBox="1">
            <a:spLocks/>
          </p:cNvSpPr>
          <p:nvPr/>
        </p:nvSpPr>
        <p:spPr>
          <a:xfrm>
            <a:off x="323528" y="344324"/>
            <a:ext cx="828092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Le boom du numérique en chiffres</a:t>
            </a:r>
            <a:endParaRPr lang="fr-FR" dirty="0"/>
          </a:p>
        </p:txBody>
      </p:sp>
    </p:spTree>
    <p:extLst>
      <p:ext uri="{BB962C8B-B14F-4D97-AF65-F5344CB8AC3E}">
        <p14:creationId xmlns:p14="http://schemas.microsoft.com/office/powerpoint/2010/main" val="1857739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3042"/>
            <a:ext cx="8511329" cy="3874894"/>
          </a:xfrm>
          <a:prstGeom prst="rect">
            <a:avLst/>
          </a:prstGeom>
        </p:spPr>
      </p:pic>
      <p:sp>
        <p:nvSpPr>
          <p:cNvPr id="8" name="Titre 1"/>
          <p:cNvSpPr txBox="1">
            <a:spLocks/>
          </p:cNvSpPr>
          <p:nvPr/>
        </p:nvSpPr>
        <p:spPr>
          <a:xfrm>
            <a:off x="510740" y="344324"/>
            <a:ext cx="828092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Le boom du numérique en chiffres</a:t>
            </a:r>
            <a:endParaRPr lang="fr-FR" dirty="0"/>
          </a:p>
        </p:txBody>
      </p:sp>
    </p:spTree>
    <p:extLst>
      <p:ext uri="{BB962C8B-B14F-4D97-AF65-F5344CB8AC3E}">
        <p14:creationId xmlns:p14="http://schemas.microsoft.com/office/powerpoint/2010/main" val="1840990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
            <a:ext cx="6939880" cy="675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284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262" y="1009650"/>
            <a:ext cx="5705475" cy="4838700"/>
          </a:xfrm>
          <a:prstGeom prst="rect">
            <a:avLst/>
          </a:prstGeom>
        </p:spPr>
      </p:pic>
    </p:spTree>
    <p:extLst>
      <p:ext uri="{BB962C8B-B14F-4D97-AF65-F5344CB8AC3E}">
        <p14:creationId xmlns:p14="http://schemas.microsoft.com/office/powerpoint/2010/main" val="682975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64088" y="274638"/>
            <a:ext cx="3322712" cy="1143000"/>
          </a:xfrm>
        </p:spPr>
        <p:txBody>
          <a:bodyPr>
            <a:normAutofit fontScale="90000"/>
          </a:bodyPr>
          <a:lstStyle/>
          <a:p>
            <a:r>
              <a:rPr lang="fr-FR" dirty="0" smtClean="0"/>
              <a:t>Le marché français</a:t>
            </a:r>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6" y="8620"/>
            <a:ext cx="5321332" cy="322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933" y="3237878"/>
            <a:ext cx="5947067" cy="347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215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274638"/>
            <a:ext cx="7787208" cy="1143000"/>
          </a:xfrm>
        </p:spPr>
        <p:txBody>
          <a:bodyPr>
            <a:normAutofit/>
          </a:bodyPr>
          <a:lstStyle/>
          <a:p>
            <a:r>
              <a:rPr lang="fr-FR" dirty="0" smtClean="0"/>
              <a:t>Le marché français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2420888"/>
            <a:ext cx="82962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31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274638"/>
            <a:ext cx="7787208" cy="1143000"/>
          </a:xfrm>
        </p:spPr>
        <p:txBody>
          <a:bodyPr>
            <a:normAutofit/>
          </a:bodyPr>
          <a:lstStyle/>
          <a:p>
            <a:r>
              <a:rPr lang="fr-FR" dirty="0" smtClean="0"/>
              <a:t>Le marché français</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7" y="1268760"/>
            <a:ext cx="8996698" cy="558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372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274638"/>
            <a:ext cx="7787208" cy="1143000"/>
          </a:xfrm>
        </p:spPr>
        <p:txBody>
          <a:bodyPr>
            <a:normAutofit/>
          </a:bodyPr>
          <a:lstStyle/>
          <a:p>
            <a:pPr algn="l"/>
            <a:r>
              <a:rPr lang="fr-FR" dirty="0" smtClean="0"/>
              <a:t>Le marché français</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104" y="0"/>
            <a:ext cx="2429497" cy="6858000"/>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235519"/>
            <a:ext cx="3365574" cy="5412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829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p:txBody>
          <a:bodyPr/>
          <a:lstStyle/>
          <a:p>
            <a:pPr eaLnBrk="1" hangingPunct="1"/>
            <a:r>
              <a:rPr lang="fr-FR" sz="3200" smtClean="0"/>
              <a:t>Volume de la téléphonie</a:t>
            </a:r>
          </a:p>
        </p:txBody>
      </p:sp>
      <p:sp>
        <p:nvSpPr>
          <p:cNvPr id="9219" name="Espace réservé du contenu 2"/>
          <p:cNvSpPr>
            <a:spLocks noGrp="1"/>
          </p:cNvSpPr>
          <p:nvPr>
            <p:ph idx="1"/>
          </p:nvPr>
        </p:nvSpPr>
        <p:spPr>
          <a:xfrm>
            <a:off x="7092950" y="6021388"/>
            <a:ext cx="1727200" cy="431800"/>
          </a:xfrm>
        </p:spPr>
        <p:txBody>
          <a:bodyPr/>
          <a:lstStyle/>
          <a:p>
            <a:pPr marL="0" indent="0" eaLnBrk="1" hangingPunct="1">
              <a:buFontTx/>
              <a:buNone/>
            </a:pPr>
            <a:r>
              <a:rPr lang="fr-FR" sz="1800" smtClean="0"/>
              <a:t>Source Arcep</a:t>
            </a:r>
          </a:p>
        </p:txBody>
      </p:sp>
      <p:pic>
        <p:nvPicPr>
          <p:cNvPr id="92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44675"/>
            <a:ext cx="77152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798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fameux TA</a:t>
            </a:r>
            <a:endParaRPr lang="fr-FR" dirty="0"/>
          </a:p>
        </p:txBody>
      </p:sp>
      <p:sp>
        <p:nvSpPr>
          <p:cNvPr id="3" name="Espace réservé du contenu 2"/>
          <p:cNvSpPr>
            <a:spLocks noGrp="1"/>
          </p:cNvSpPr>
          <p:nvPr>
            <p:ph idx="1"/>
          </p:nvPr>
        </p:nvSpPr>
        <p:spPr/>
        <p:txBody>
          <a:bodyPr/>
          <a:lstStyle/>
          <a:p>
            <a:endParaRPr lang="fr-FR"/>
          </a:p>
        </p:txBody>
      </p:sp>
      <p:pic>
        <p:nvPicPr>
          <p:cNvPr id="6146" name="Picture 2" descr="http://www.arcep.fr/fileadmin/reprise/dossiers/termi-appel/hist-tarif-tam-avril20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484784"/>
            <a:ext cx="8553835"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993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TA en chiffres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447342271"/>
              </p:ext>
            </p:extLst>
          </p:nvPr>
        </p:nvGraphicFramePr>
        <p:xfrm>
          <a:off x="179514" y="1536530"/>
          <a:ext cx="8784972" cy="4525964"/>
        </p:xfrm>
        <a:graphic>
          <a:graphicData uri="http://schemas.openxmlformats.org/drawingml/2006/table">
            <a:tbl>
              <a:tblPr/>
              <a:tblGrid>
                <a:gridCol w="966347"/>
                <a:gridCol w="351399"/>
                <a:gridCol w="351399"/>
                <a:gridCol w="351399"/>
                <a:gridCol w="351399"/>
                <a:gridCol w="351399"/>
                <a:gridCol w="263548"/>
                <a:gridCol w="263548"/>
                <a:gridCol w="702798"/>
                <a:gridCol w="702798"/>
                <a:gridCol w="966347"/>
                <a:gridCol w="1054198"/>
                <a:gridCol w="966347"/>
                <a:gridCol w="1142046"/>
              </a:tblGrid>
              <a:tr h="1908851">
                <a:tc>
                  <a:txBody>
                    <a:bodyPr/>
                    <a:lstStyle/>
                    <a:p>
                      <a:r>
                        <a:rPr lang="fr-FR" sz="1200" u="none" strike="noStrike" dirty="0">
                          <a:solidFill>
                            <a:srgbClr val="000000"/>
                          </a:solidFill>
                          <a:effectLst/>
                          <a:latin typeface="Verdana"/>
                        </a:rPr>
                        <a:t> </a:t>
                      </a:r>
                      <a:r>
                        <a:rPr lang="fr-FR" sz="1200" i="1" u="none" strike="noStrike" dirty="0">
                          <a:solidFill>
                            <a:srgbClr val="000000"/>
                          </a:solidFill>
                          <a:effectLst/>
                          <a:latin typeface="Verdana"/>
                        </a:rPr>
                        <a:t>En centimes d'€</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a:solidFill>
                            <a:srgbClr val="000000"/>
                          </a:solidFill>
                          <a:effectLst/>
                          <a:latin typeface="Verdana"/>
                        </a:rPr>
                        <a:t>2002</a:t>
                      </a:r>
                      <a:endParaRPr lang="fr-FR" sz="12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a:solidFill>
                            <a:srgbClr val="000000"/>
                          </a:solidFill>
                          <a:effectLst/>
                          <a:latin typeface="Verdana"/>
                        </a:rPr>
                        <a:t>2003</a:t>
                      </a:r>
                      <a:endParaRPr lang="fr-FR" sz="12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dirty="0">
                          <a:solidFill>
                            <a:srgbClr val="000000"/>
                          </a:solidFill>
                          <a:effectLst/>
                          <a:latin typeface="Verdana"/>
                        </a:rPr>
                        <a:t>2004</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dirty="0">
                          <a:solidFill>
                            <a:srgbClr val="000000"/>
                          </a:solidFill>
                          <a:effectLst/>
                          <a:latin typeface="Verdana"/>
                        </a:rPr>
                        <a:t>2005</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dirty="0">
                          <a:solidFill>
                            <a:srgbClr val="000000"/>
                          </a:solidFill>
                          <a:effectLst/>
                          <a:latin typeface="Verdana"/>
                        </a:rPr>
                        <a:t>2006</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dirty="0">
                          <a:solidFill>
                            <a:srgbClr val="000000"/>
                          </a:solidFill>
                          <a:effectLst/>
                          <a:latin typeface="Verdana"/>
                        </a:rPr>
                        <a:t>2007</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200" b="1" u="none" strike="noStrike" dirty="0">
                          <a:solidFill>
                            <a:srgbClr val="000000"/>
                          </a:solidFill>
                          <a:effectLst/>
                          <a:latin typeface="Verdana"/>
                        </a:rPr>
                        <a:t>2008</a:t>
                      </a:r>
                      <a:endParaRPr lang="fr-FR" sz="1200" u="none" strike="noStrike" dirty="0">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Au 1er juillet </a:t>
                      </a:r>
                      <a:br>
                        <a:rPr lang="fr-FR" sz="1400" b="1" u="none" strike="noStrike">
                          <a:solidFill>
                            <a:srgbClr val="000000"/>
                          </a:solidFill>
                          <a:effectLst/>
                          <a:latin typeface="Verdana"/>
                        </a:rPr>
                      </a:br>
                      <a:r>
                        <a:rPr lang="fr-FR" sz="1400" b="1" u="none" strike="noStrike">
                          <a:solidFill>
                            <a:srgbClr val="000000"/>
                          </a:solidFill>
                          <a:effectLst/>
                          <a:latin typeface="Verdana"/>
                        </a:rPr>
                        <a:t>2009</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Au 1er juillet </a:t>
                      </a:r>
                      <a:br>
                        <a:rPr lang="fr-FR" sz="1400" b="1" u="none" strike="noStrike">
                          <a:solidFill>
                            <a:srgbClr val="000000"/>
                          </a:solidFill>
                          <a:effectLst/>
                          <a:latin typeface="Verdana"/>
                        </a:rPr>
                      </a:br>
                      <a:r>
                        <a:rPr lang="fr-FR" sz="1400" b="1" u="none" strike="noStrike">
                          <a:solidFill>
                            <a:srgbClr val="000000"/>
                          </a:solidFill>
                          <a:effectLst/>
                          <a:latin typeface="Verdana"/>
                        </a:rPr>
                        <a:t>2010</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Du 1er juillet 2011 </a:t>
                      </a:r>
                      <a:br>
                        <a:rPr lang="fr-FR" sz="1400" b="1" u="none" strike="noStrike">
                          <a:solidFill>
                            <a:srgbClr val="000000"/>
                          </a:solidFill>
                          <a:effectLst/>
                          <a:latin typeface="Verdana"/>
                        </a:rPr>
                      </a:br>
                      <a:r>
                        <a:rPr lang="fr-FR" sz="1400" b="1" u="none" strike="noStrike">
                          <a:solidFill>
                            <a:srgbClr val="000000"/>
                          </a:solidFill>
                          <a:effectLst/>
                          <a:latin typeface="Verdana"/>
                        </a:rPr>
                        <a:t>au </a:t>
                      </a:r>
                      <a:br>
                        <a:rPr lang="fr-FR" sz="1400" b="1" u="none" strike="noStrike">
                          <a:solidFill>
                            <a:srgbClr val="000000"/>
                          </a:solidFill>
                          <a:effectLst/>
                          <a:latin typeface="Verdana"/>
                        </a:rPr>
                      </a:br>
                      <a:r>
                        <a:rPr lang="fr-FR" sz="1400" b="1" u="none" strike="noStrike">
                          <a:solidFill>
                            <a:srgbClr val="000000"/>
                          </a:solidFill>
                          <a:effectLst/>
                          <a:latin typeface="Verdana"/>
                        </a:rPr>
                        <a:t>30 décembre 2011</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Du 1er janvier 2012 </a:t>
                      </a:r>
                      <a:br>
                        <a:rPr lang="fr-FR" sz="1400" b="1" u="none" strike="noStrike">
                          <a:solidFill>
                            <a:srgbClr val="000000"/>
                          </a:solidFill>
                          <a:effectLst/>
                          <a:latin typeface="Verdana"/>
                        </a:rPr>
                      </a:br>
                      <a:r>
                        <a:rPr lang="fr-FR" sz="1400" b="1" u="none" strike="noStrike">
                          <a:solidFill>
                            <a:srgbClr val="000000"/>
                          </a:solidFill>
                          <a:effectLst/>
                          <a:latin typeface="Verdana"/>
                        </a:rPr>
                        <a:t>au </a:t>
                      </a:r>
                      <a:br>
                        <a:rPr lang="fr-FR" sz="1400" b="1" u="none" strike="noStrike">
                          <a:solidFill>
                            <a:srgbClr val="000000"/>
                          </a:solidFill>
                          <a:effectLst/>
                          <a:latin typeface="Verdana"/>
                        </a:rPr>
                      </a:br>
                      <a:r>
                        <a:rPr lang="fr-FR" sz="1400" b="1" u="none" strike="noStrike">
                          <a:solidFill>
                            <a:srgbClr val="000000"/>
                          </a:solidFill>
                          <a:effectLst/>
                          <a:latin typeface="Verdana"/>
                        </a:rPr>
                        <a:t>30 juin 2012</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Du 1er juillet 2012 </a:t>
                      </a:r>
                      <a:br>
                        <a:rPr lang="fr-FR" sz="1400" b="1" u="none" strike="noStrike">
                          <a:solidFill>
                            <a:srgbClr val="000000"/>
                          </a:solidFill>
                          <a:effectLst/>
                          <a:latin typeface="Verdana"/>
                        </a:rPr>
                      </a:br>
                      <a:r>
                        <a:rPr lang="fr-FR" sz="1400" b="1" u="none" strike="noStrike">
                          <a:solidFill>
                            <a:srgbClr val="000000"/>
                          </a:solidFill>
                          <a:effectLst/>
                          <a:latin typeface="Verdana"/>
                        </a:rPr>
                        <a:t>au </a:t>
                      </a:r>
                      <a:br>
                        <a:rPr lang="fr-FR" sz="1400" b="1" u="none" strike="noStrike">
                          <a:solidFill>
                            <a:srgbClr val="000000"/>
                          </a:solidFill>
                          <a:effectLst/>
                          <a:latin typeface="Verdana"/>
                        </a:rPr>
                      </a:br>
                      <a:r>
                        <a:rPr lang="fr-FR" sz="1400" b="1" u="none" strike="noStrike">
                          <a:solidFill>
                            <a:srgbClr val="000000"/>
                          </a:solidFill>
                          <a:effectLst/>
                          <a:latin typeface="Verdana"/>
                        </a:rPr>
                        <a:t>30 décembre 2012</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1400" b="1" u="none" strike="noStrike">
                          <a:solidFill>
                            <a:srgbClr val="000000"/>
                          </a:solidFill>
                          <a:effectLst/>
                          <a:latin typeface="Verdana"/>
                        </a:rPr>
                        <a:t>Au 1er janvier 2013</a:t>
                      </a:r>
                      <a:endParaRPr lang="fr-FR" sz="1400" u="none" strike="noStrike">
                        <a:solidFill>
                          <a:srgbClr val="000000"/>
                        </a:solidFill>
                        <a:effectLst/>
                        <a:latin typeface="Verdana"/>
                      </a:endParaRPr>
                    </a:p>
                  </a:txBody>
                  <a:tcPr marL="21593" marR="21593" marT="21593" marB="21593" anchor="ctr">
                    <a:lnL>
                      <a:noFill/>
                    </a:lnL>
                    <a:lnR>
                      <a:noFill/>
                    </a:lnR>
                    <a:lnT>
                      <a:noFill/>
                    </a:lnT>
                    <a:lnB>
                      <a:noFill/>
                    </a:lnB>
                  </a:tcPr>
                </a:tc>
              </a:tr>
              <a:tr h="872371">
                <a:tc>
                  <a:txBody>
                    <a:bodyPr/>
                    <a:lstStyle/>
                    <a:p>
                      <a:r>
                        <a:rPr lang="fr-FR" sz="1200" b="1" u="none" strike="noStrike">
                          <a:solidFill>
                            <a:srgbClr val="000000"/>
                          </a:solidFill>
                          <a:effectLst/>
                          <a:latin typeface="Verdana"/>
                        </a:rPr>
                        <a:t>Orange</a:t>
                      </a:r>
                      <a:endParaRPr lang="fr-FR" sz="12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20,12</a:t>
                      </a: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17,07</a:t>
                      </a: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14,94</a:t>
                      </a: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12,5</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9,5</a:t>
                      </a:r>
                    </a:p>
                  </a:txBody>
                  <a:tcPr marL="21593" marR="21593" marT="21593" marB="21593" anchor="ctr">
                    <a:lnL>
                      <a:noFill/>
                    </a:lnL>
                    <a:lnR>
                      <a:noFill/>
                    </a:lnR>
                    <a:lnT>
                      <a:noFill/>
                    </a:lnT>
                    <a:lnB>
                      <a:noFill/>
                    </a:lnB>
                  </a:tcPr>
                </a:tc>
                <a:tc>
                  <a:txBody>
                    <a:bodyPr/>
                    <a:lstStyle/>
                    <a:p>
                      <a:pPr algn="ctr"/>
                      <a:r>
                        <a:rPr lang="fr-FR" sz="1200" u="none" strike="noStrike">
                          <a:solidFill>
                            <a:srgbClr val="000000"/>
                          </a:solidFill>
                          <a:effectLst/>
                          <a:latin typeface="Verdana"/>
                        </a:rPr>
                        <a:t>7,5</a:t>
                      </a:r>
                    </a:p>
                  </a:txBody>
                  <a:tcPr marL="21593" marR="21593" marT="21593" marB="21593" anchor="ctr">
                    <a:lnL>
                      <a:noFill/>
                    </a:lnL>
                    <a:lnR>
                      <a:noFill/>
                    </a:lnR>
                    <a:lnT>
                      <a:noFill/>
                    </a:lnT>
                    <a:lnB>
                      <a:noFill/>
                    </a:lnB>
                  </a:tcPr>
                </a:tc>
                <a:tc>
                  <a:txBody>
                    <a:bodyPr/>
                    <a:lstStyle/>
                    <a:p>
                      <a:pPr algn="ctr"/>
                      <a:r>
                        <a:rPr lang="fr-FR" sz="1200" u="none" strike="noStrike" dirty="0">
                          <a:solidFill>
                            <a:srgbClr val="000000"/>
                          </a:solidFill>
                          <a:effectLst/>
                          <a:latin typeface="Verdana"/>
                        </a:rPr>
                        <a:t>6,5</a:t>
                      </a:r>
                    </a:p>
                  </a:txBody>
                  <a:tcPr marL="21593" marR="21593" marT="21593" marB="21593" anchor="ctr">
                    <a:lnL>
                      <a:noFill/>
                    </a:lnL>
                    <a:lnR>
                      <a:noFill/>
                    </a:lnR>
                    <a:lnT>
                      <a:noFill/>
                    </a:lnT>
                    <a:lnB>
                      <a:noFill/>
                    </a:lnB>
                  </a:tcPr>
                </a:tc>
                <a:tc>
                  <a:txBody>
                    <a:bodyPr/>
                    <a:lstStyle/>
                    <a:p>
                      <a:pPr algn="ctr"/>
                      <a:r>
                        <a:rPr lang="fr-FR" sz="1400" u="none" strike="noStrike">
                          <a:solidFill>
                            <a:srgbClr val="000000"/>
                          </a:solidFill>
                          <a:effectLst/>
                          <a:latin typeface="Verdana"/>
                        </a:rPr>
                        <a:t>4,5</a:t>
                      </a:r>
                    </a:p>
                  </a:txBody>
                  <a:tcPr marL="21593" marR="21593" marT="21593" marB="21593" anchor="ctr">
                    <a:lnL>
                      <a:noFill/>
                    </a:lnL>
                    <a:lnR>
                      <a:noFill/>
                    </a:lnR>
                    <a:lnT>
                      <a:noFill/>
                    </a:lnT>
                    <a:lnB>
                      <a:noFill/>
                    </a:lnB>
                  </a:tcPr>
                </a:tc>
                <a:tc>
                  <a:txBody>
                    <a:bodyPr/>
                    <a:lstStyle/>
                    <a:p>
                      <a:pPr algn="ctr"/>
                      <a:r>
                        <a:rPr lang="fr-FR" sz="1400" u="none" strike="noStrike">
                          <a:solidFill>
                            <a:srgbClr val="000000"/>
                          </a:solidFill>
                          <a:effectLst/>
                          <a:latin typeface="Verdana"/>
                        </a:rPr>
                        <a:t>3</a:t>
                      </a:r>
                    </a:p>
                  </a:txBody>
                  <a:tcPr marL="21593" marR="21593" marT="21593" marB="21593" anchor="ctr">
                    <a:lnL>
                      <a:noFill/>
                    </a:lnL>
                    <a:lnR>
                      <a:noFill/>
                    </a:lnR>
                    <a:lnT>
                      <a:noFill/>
                    </a:lnT>
                    <a:lnB>
                      <a:noFill/>
                    </a:lnB>
                  </a:tcPr>
                </a:tc>
                <a:tc rowSpan="3">
                  <a:txBody>
                    <a:bodyPr/>
                    <a:lstStyle/>
                    <a:p>
                      <a:pPr algn="ctr"/>
                      <a:r>
                        <a:rPr lang="fr-FR" sz="1400" u="none" strike="noStrike">
                          <a:solidFill>
                            <a:srgbClr val="000000"/>
                          </a:solidFill>
                          <a:effectLst/>
                          <a:latin typeface="Verdana"/>
                        </a:rPr>
                        <a:t>2 cts/€</a:t>
                      </a:r>
                    </a:p>
                  </a:txBody>
                  <a:tcPr marL="21593" marR="21593" marT="21593" marB="21593" anchor="ctr">
                    <a:lnL>
                      <a:noFill/>
                    </a:lnL>
                    <a:lnR>
                      <a:noFill/>
                    </a:lnR>
                    <a:lnT>
                      <a:noFill/>
                    </a:lnT>
                    <a:lnB>
                      <a:noFill/>
                    </a:lnB>
                  </a:tcPr>
                </a:tc>
                <a:tc rowSpan="3">
                  <a:txBody>
                    <a:bodyPr/>
                    <a:lstStyle/>
                    <a:p>
                      <a:pPr algn="ctr"/>
                      <a:r>
                        <a:rPr lang="fr-FR" sz="1400" u="none" strike="noStrike">
                          <a:solidFill>
                            <a:srgbClr val="000000"/>
                          </a:solidFill>
                          <a:effectLst/>
                          <a:latin typeface="Verdana"/>
                        </a:rPr>
                        <a:t>1,5 cts/€</a:t>
                      </a:r>
                    </a:p>
                  </a:txBody>
                  <a:tcPr marL="21593" marR="21593" marT="21593" marB="21593" anchor="ctr">
                    <a:lnL>
                      <a:noFill/>
                    </a:lnL>
                    <a:lnR>
                      <a:noFill/>
                    </a:lnR>
                    <a:lnT>
                      <a:noFill/>
                    </a:lnT>
                    <a:lnB>
                      <a:noFill/>
                    </a:lnB>
                  </a:tcPr>
                </a:tc>
                <a:tc rowSpan="3">
                  <a:txBody>
                    <a:bodyPr/>
                    <a:lstStyle/>
                    <a:p>
                      <a:pPr algn="ctr"/>
                      <a:r>
                        <a:rPr lang="fr-FR" sz="1400" u="none" strike="noStrike">
                          <a:solidFill>
                            <a:srgbClr val="000000"/>
                          </a:solidFill>
                          <a:effectLst/>
                          <a:latin typeface="Verdana"/>
                        </a:rPr>
                        <a:t>1 cts/€</a:t>
                      </a:r>
                    </a:p>
                  </a:txBody>
                  <a:tcPr marL="21593" marR="21593" marT="21593" marB="21593" anchor="ctr">
                    <a:lnL>
                      <a:noFill/>
                    </a:lnL>
                    <a:lnR>
                      <a:noFill/>
                    </a:lnR>
                    <a:lnT>
                      <a:noFill/>
                    </a:lnT>
                    <a:lnB>
                      <a:noFill/>
                    </a:lnB>
                  </a:tcPr>
                </a:tc>
                <a:tc rowSpan="3">
                  <a:txBody>
                    <a:bodyPr/>
                    <a:lstStyle/>
                    <a:p>
                      <a:pPr algn="ctr"/>
                      <a:r>
                        <a:rPr lang="fr-FR" sz="1400" u="none" strike="noStrike">
                          <a:solidFill>
                            <a:srgbClr val="000000"/>
                          </a:solidFill>
                          <a:effectLst/>
                          <a:latin typeface="Verdana"/>
                        </a:rPr>
                        <a:t>0,8 cts/€</a:t>
                      </a:r>
                    </a:p>
                  </a:txBody>
                  <a:tcPr marL="21593" marR="21593" marT="21593" marB="21593" anchor="ctr">
                    <a:lnL>
                      <a:noFill/>
                    </a:lnL>
                    <a:lnR>
                      <a:noFill/>
                    </a:lnR>
                    <a:lnT>
                      <a:noFill/>
                    </a:lnT>
                    <a:lnB>
                      <a:noFill/>
                    </a:lnB>
                  </a:tcPr>
                </a:tc>
              </a:tr>
              <a:tr h="872371">
                <a:tc>
                  <a:txBody>
                    <a:bodyPr/>
                    <a:lstStyle/>
                    <a:p>
                      <a:r>
                        <a:rPr lang="fr-FR" sz="1200" b="1" u="none" strike="noStrike">
                          <a:solidFill>
                            <a:srgbClr val="000000"/>
                          </a:solidFill>
                          <a:effectLst/>
                          <a:latin typeface="Verdana"/>
                        </a:rPr>
                        <a:t>SFR</a:t>
                      </a:r>
                      <a:endParaRPr lang="fr-FR" sz="12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20,12</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17,07</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14,94</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12,5</a:t>
                      </a: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9,5</a:t>
                      </a:r>
                    </a:p>
                  </a:txBody>
                  <a:tcPr marL="21593" marR="21593" marT="21593" marB="21593" anchor="ctr">
                    <a:lnL>
                      <a:noFill/>
                    </a:lnL>
                    <a:lnR>
                      <a:noFill/>
                    </a:lnR>
                    <a:lnT>
                      <a:noFill/>
                    </a:lnT>
                    <a:lnB>
                      <a:noFill/>
                    </a:lnB>
                  </a:tcPr>
                </a:tc>
                <a:tc>
                  <a:txBody>
                    <a:bodyPr/>
                    <a:lstStyle/>
                    <a:p>
                      <a:pPr algn="ctr"/>
                      <a:r>
                        <a:rPr lang="fr-FR" sz="1200" u="none" strike="noStrike">
                          <a:solidFill>
                            <a:srgbClr val="000000"/>
                          </a:solidFill>
                          <a:effectLst/>
                          <a:latin typeface="Verdana"/>
                        </a:rPr>
                        <a:t>7,5</a:t>
                      </a:r>
                    </a:p>
                  </a:txBody>
                  <a:tcPr marL="21593" marR="21593" marT="21593" marB="21593" anchor="ctr">
                    <a:lnL>
                      <a:noFill/>
                    </a:lnL>
                    <a:lnR>
                      <a:noFill/>
                    </a:lnR>
                    <a:lnT>
                      <a:noFill/>
                    </a:lnT>
                    <a:lnB>
                      <a:noFill/>
                    </a:lnB>
                  </a:tcPr>
                </a:tc>
                <a:tc>
                  <a:txBody>
                    <a:bodyPr/>
                    <a:lstStyle/>
                    <a:p>
                      <a:pPr algn="ctr"/>
                      <a:r>
                        <a:rPr lang="fr-FR" sz="1200" u="none" strike="noStrike" dirty="0">
                          <a:solidFill>
                            <a:srgbClr val="000000"/>
                          </a:solidFill>
                          <a:effectLst/>
                          <a:latin typeface="Verdana"/>
                        </a:rPr>
                        <a:t>6,5</a:t>
                      </a:r>
                    </a:p>
                  </a:txBody>
                  <a:tcPr marL="21593" marR="21593" marT="21593" marB="21593" anchor="ctr">
                    <a:lnL>
                      <a:noFill/>
                    </a:lnL>
                    <a:lnR>
                      <a:noFill/>
                    </a:lnR>
                    <a:lnT>
                      <a:noFill/>
                    </a:lnT>
                    <a:lnB>
                      <a:noFill/>
                    </a:lnB>
                  </a:tcPr>
                </a:tc>
                <a:tc>
                  <a:txBody>
                    <a:bodyPr/>
                    <a:lstStyle/>
                    <a:p>
                      <a:pPr algn="ctr"/>
                      <a:r>
                        <a:rPr lang="fr-FR" sz="1400" u="none" strike="noStrike">
                          <a:solidFill>
                            <a:srgbClr val="000000"/>
                          </a:solidFill>
                          <a:effectLst/>
                          <a:latin typeface="Verdana"/>
                        </a:rPr>
                        <a:t>4,5</a:t>
                      </a:r>
                    </a:p>
                  </a:txBody>
                  <a:tcPr marL="21593" marR="21593" marT="21593" marB="21593" anchor="ctr">
                    <a:lnL>
                      <a:noFill/>
                    </a:lnL>
                    <a:lnR>
                      <a:noFill/>
                    </a:lnR>
                    <a:lnT>
                      <a:noFill/>
                    </a:lnT>
                    <a:lnB>
                      <a:noFill/>
                    </a:lnB>
                  </a:tcPr>
                </a:tc>
                <a:tc>
                  <a:txBody>
                    <a:bodyPr/>
                    <a:lstStyle/>
                    <a:p>
                      <a:pPr algn="ctr"/>
                      <a:r>
                        <a:rPr lang="fr-FR" sz="1400" u="none" strike="noStrike">
                          <a:solidFill>
                            <a:srgbClr val="000000"/>
                          </a:solidFill>
                          <a:effectLst/>
                          <a:latin typeface="Verdana"/>
                        </a:rPr>
                        <a:t>3</a:t>
                      </a:r>
                    </a:p>
                  </a:txBody>
                  <a:tcPr marL="21593" marR="21593" marT="21593" marB="21593" anchor="ctr">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r>
              <a:tr h="872371">
                <a:tc>
                  <a:txBody>
                    <a:bodyPr/>
                    <a:lstStyle/>
                    <a:p>
                      <a:r>
                        <a:rPr lang="fr-FR" sz="1200" b="1" u="none" strike="noStrike">
                          <a:solidFill>
                            <a:srgbClr val="000000"/>
                          </a:solidFill>
                          <a:effectLst/>
                          <a:latin typeface="Verdana"/>
                        </a:rPr>
                        <a:t>Bouygues Télécom</a:t>
                      </a:r>
                      <a:endParaRPr lang="fr-FR" sz="1200" u="none" strike="noStrike">
                        <a:solidFill>
                          <a:srgbClr val="000000"/>
                        </a:solidFill>
                        <a:effectLst/>
                        <a:latin typeface="Verdana"/>
                      </a:endParaRP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27,49</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24,67</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17,89</a:t>
                      </a:r>
                    </a:p>
                  </a:txBody>
                  <a:tcPr marL="21593" marR="21593" marT="21593" marB="21593" anchor="ctr">
                    <a:lnL>
                      <a:noFill/>
                    </a:lnL>
                    <a:lnR>
                      <a:noFill/>
                    </a:lnR>
                    <a:lnT>
                      <a:noFill/>
                    </a:lnT>
                    <a:lnB>
                      <a:noFill/>
                    </a:lnB>
                  </a:tcPr>
                </a:tc>
                <a:tc>
                  <a:txBody>
                    <a:bodyPr/>
                    <a:lstStyle/>
                    <a:p>
                      <a:pPr algn="ctr"/>
                      <a:r>
                        <a:rPr lang="fr-FR" sz="800" u="none" strike="noStrike">
                          <a:solidFill>
                            <a:srgbClr val="000000"/>
                          </a:solidFill>
                          <a:effectLst/>
                          <a:latin typeface="Verdana"/>
                        </a:rPr>
                        <a:t>14,79</a:t>
                      </a:r>
                    </a:p>
                  </a:txBody>
                  <a:tcPr marL="21593" marR="21593" marT="21593" marB="21593" anchor="ctr">
                    <a:lnL>
                      <a:noFill/>
                    </a:lnL>
                    <a:lnR>
                      <a:noFill/>
                    </a:lnR>
                    <a:lnT>
                      <a:noFill/>
                    </a:lnT>
                    <a:lnB>
                      <a:noFill/>
                    </a:lnB>
                  </a:tcPr>
                </a:tc>
                <a:tc>
                  <a:txBody>
                    <a:bodyPr/>
                    <a:lstStyle/>
                    <a:p>
                      <a:pPr algn="ctr"/>
                      <a:r>
                        <a:rPr lang="fr-FR" sz="800" u="none" strike="noStrike" dirty="0">
                          <a:solidFill>
                            <a:srgbClr val="000000"/>
                          </a:solidFill>
                          <a:effectLst/>
                          <a:latin typeface="Verdana"/>
                        </a:rPr>
                        <a:t>11,24</a:t>
                      </a:r>
                    </a:p>
                  </a:txBody>
                  <a:tcPr marL="21593" marR="21593" marT="21593" marB="21593" anchor="ctr">
                    <a:lnL>
                      <a:noFill/>
                    </a:lnL>
                    <a:lnR>
                      <a:noFill/>
                    </a:lnR>
                    <a:lnT>
                      <a:noFill/>
                    </a:lnT>
                    <a:lnB>
                      <a:noFill/>
                    </a:lnB>
                  </a:tcPr>
                </a:tc>
                <a:tc>
                  <a:txBody>
                    <a:bodyPr/>
                    <a:lstStyle/>
                    <a:p>
                      <a:pPr algn="ctr"/>
                      <a:r>
                        <a:rPr lang="fr-FR" sz="1200" u="none" strike="noStrike">
                          <a:solidFill>
                            <a:srgbClr val="000000"/>
                          </a:solidFill>
                          <a:effectLst/>
                          <a:latin typeface="Verdana"/>
                        </a:rPr>
                        <a:t>9,24</a:t>
                      </a:r>
                    </a:p>
                  </a:txBody>
                  <a:tcPr marL="21593" marR="21593" marT="21593" marB="21593" anchor="ctr">
                    <a:lnL>
                      <a:noFill/>
                    </a:lnL>
                    <a:lnR>
                      <a:noFill/>
                    </a:lnR>
                    <a:lnT>
                      <a:noFill/>
                    </a:lnT>
                    <a:lnB>
                      <a:noFill/>
                    </a:lnB>
                  </a:tcPr>
                </a:tc>
                <a:tc>
                  <a:txBody>
                    <a:bodyPr/>
                    <a:lstStyle/>
                    <a:p>
                      <a:pPr algn="ctr"/>
                      <a:r>
                        <a:rPr lang="fr-FR" sz="1200" u="none" strike="noStrike" dirty="0">
                          <a:solidFill>
                            <a:srgbClr val="000000"/>
                          </a:solidFill>
                          <a:effectLst/>
                          <a:latin typeface="Verdana"/>
                        </a:rPr>
                        <a:t>8,5</a:t>
                      </a:r>
                    </a:p>
                  </a:txBody>
                  <a:tcPr marL="21593" marR="21593" marT="21593" marB="21593" anchor="ctr">
                    <a:lnL>
                      <a:noFill/>
                    </a:lnL>
                    <a:lnR>
                      <a:noFill/>
                    </a:lnR>
                    <a:lnT>
                      <a:noFill/>
                    </a:lnT>
                    <a:lnB>
                      <a:noFill/>
                    </a:lnB>
                  </a:tcPr>
                </a:tc>
                <a:tc>
                  <a:txBody>
                    <a:bodyPr/>
                    <a:lstStyle/>
                    <a:p>
                      <a:pPr algn="ctr"/>
                      <a:r>
                        <a:rPr lang="fr-FR" sz="1400" u="none" strike="noStrike">
                          <a:solidFill>
                            <a:srgbClr val="000000"/>
                          </a:solidFill>
                          <a:effectLst/>
                          <a:latin typeface="Verdana"/>
                        </a:rPr>
                        <a:t>6</a:t>
                      </a:r>
                    </a:p>
                  </a:txBody>
                  <a:tcPr marL="21593" marR="21593" marT="21593" marB="21593" anchor="ctr">
                    <a:lnL>
                      <a:noFill/>
                    </a:lnL>
                    <a:lnR>
                      <a:noFill/>
                    </a:lnR>
                    <a:lnT>
                      <a:noFill/>
                    </a:lnT>
                    <a:lnB>
                      <a:noFill/>
                    </a:lnB>
                  </a:tcPr>
                </a:tc>
                <a:tc>
                  <a:txBody>
                    <a:bodyPr/>
                    <a:lstStyle/>
                    <a:p>
                      <a:pPr algn="ctr"/>
                      <a:r>
                        <a:rPr lang="fr-FR" sz="1400" u="none" strike="noStrike" dirty="0">
                          <a:solidFill>
                            <a:srgbClr val="000000"/>
                          </a:solidFill>
                          <a:effectLst/>
                          <a:latin typeface="Verdana"/>
                        </a:rPr>
                        <a:t>3,4</a:t>
                      </a:r>
                    </a:p>
                  </a:txBody>
                  <a:tcPr marL="21593" marR="21593" marT="21593" marB="21593" anchor="ctr">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r>
            </a:tbl>
          </a:graphicData>
        </a:graphic>
      </p:graphicFrame>
      <p:sp>
        <p:nvSpPr>
          <p:cNvPr id="5" name="Rectangle 1"/>
          <p:cNvSpPr>
            <a:spLocks noChangeArrowheads="1"/>
          </p:cNvSpPr>
          <p:nvPr/>
        </p:nvSpPr>
        <p:spPr bwMode="auto">
          <a:xfrm>
            <a:off x="1462088" y="153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700" b="0" i="1" u="none" strike="noStrike" cap="none" normalizeH="0" baseline="0" smtClean="0">
                <a:ln>
                  <a:noFill/>
                </a:ln>
                <a:solidFill>
                  <a:srgbClr val="000000"/>
                </a:solidFill>
                <a:effectLst/>
                <a:latin typeface="Verdana" pitchFamily="34" charset="0"/>
              </a:rPr>
              <a:t>Source : ARCEP</a:t>
            </a:r>
            <a:endParaRPr kumimoji="0" lang="fr-FR" sz="11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pitchFamily="34" charset="0"/>
              </a:rPr>
              <a:t/>
            </a:r>
            <a:br>
              <a:rPr kumimoji="0" lang="fr-FR" sz="1800" b="0" i="0" u="none" strike="noStrike" cap="none" normalizeH="0" baseline="0" smtClean="0">
                <a:ln>
                  <a:noFill/>
                </a:ln>
                <a:solidFill>
                  <a:schemeClr val="tx1"/>
                </a:solidFill>
                <a:effectLst/>
                <a:latin typeface="Arial" pitchFamily="34" charset="0"/>
              </a:rPr>
            </a:br>
            <a:endParaRPr kumimoji="0" lang="fr-FR"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576312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lstStyle/>
          <a:p>
            <a:pPr eaLnBrk="1" hangingPunct="1"/>
            <a:r>
              <a:rPr lang="fr-FR" dirty="0" smtClean="0"/>
              <a:t>Les nouvelles offres…</a:t>
            </a:r>
          </a:p>
        </p:txBody>
      </p:sp>
      <p:sp>
        <p:nvSpPr>
          <p:cNvPr id="16387" name="Espace réservé du contenu 2"/>
          <p:cNvSpPr>
            <a:spLocks noGrp="1"/>
          </p:cNvSpPr>
          <p:nvPr>
            <p:ph idx="1"/>
          </p:nvPr>
        </p:nvSpPr>
        <p:spPr/>
        <p:txBody>
          <a:bodyPr/>
          <a:lstStyle/>
          <a:p>
            <a:pPr eaLnBrk="1" hangingPunct="1"/>
            <a:endParaRPr lang="fr-FR" smtClean="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23963"/>
            <a:ext cx="8116887" cy="530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9" name="Text Box 2"/>
          <p:cNvSpPr txBox="1">
            <a:spLocks noChangeArrowheads="1"/>
          </p:cNvSpPr>
          <p:nvPr/>
        </p:nvSpPr>
        <p:spPr bwMode="auto">
          <a:xfrm>
            <a:off x="12700" y="6261100"/>
            <a:ext cx="1035050"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lnSpc>
                <a:spcPct val="85000"/>
              </a:lnSpc>
            </a:pPr>
            <a:r>
              <a:rPr lang="fr-FR" sz="900" i="1"/>
              <a:t>Source : ARCEP</a:t>
            </a:r>
          </a:p>
        </p:txBody>
      </p:sp>
    </p:spTree>
    <p:extLst>
      <p:ext uri="{BB962C8B-B14F-4D97-AF65-F5344CB8AC3E}">
        <p14:creationId xmlns:p14="http://schemas.microsoft.com/office/powerpoint/2010/main" val="4220301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 l’arrivée de Free Mobile</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153402"/>
            <a:ext cx="6133976" cy="5704598"/>
          </a:xfrm>
          <a:prstGeom prst="rect">
            <a:avLst/>
          </a:prstGeom>
        </p:spPr>
      </p:pic>
    </p:spTree>
    <p:extLst>
      <p:ext uri="{BB962C8B-B14F-4D97-AF65-F5344CB8AC3E}">
        <p14:creationId xmlns:p14="http://schemas.microsoft.com/office/powerpoint/2010/main" val="939142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Et l’arrivée de Free Mobile, 1 an après</a:t>
            </a:r>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64" y="1628800"/>
            <a:ext cx="7956284" cy="3698974"/>
          </a:xfrm>
          <a:prstGeom prst="rect">
            <a:avLst/>
          </a:prstGeom>
        </p:spPr>
      </p:pic>
    </p:spTree>
    <p:extLst>
      <p:ext uri="{BB962C8B-B14F-4D97-AF65-F5344CB8AC3E}">
        <p14:creationId xmlns:p14="http://schemas.microsoft.com/office/powerpoint/2010/main" val="738873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49" y="0"/>
            <a:ext cx="8057702" cy="6858000"/>
          </a:xfrm>
          <a:prstGeom prst="rect">
            <a:avLst/>
          </a:prstGeom>
        </p:spPr>
      </p:pic>
    </p:spTree>
    <p:extLst>
      <p:ext uri="{BB962C8B-B14F-4D97-AF65-F5344CB8AC3E}">
        <p14:creationId xmlns:p14="http://schemas.microsoft.com/office/powerpoint/2010/main" val="461280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Et l’arrivée de Free Mobile, 2 ans après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68760"/>
            <a:ext cx="8326182" cy="5112568"/>
          </a:xfrm>
          <a:prstGeom prst="rect">
            <a:avLst/>
          </a:prstGeom>
        </p:spPr>
      </p:pic>
    </p:spTree>
    <p:extLst>
      <p:ext uri="{BB962C8B-B14F-4D97-AF65-F5344CB8AC3E}">
        <p14:creationId xmlns:p14="http://schemas.microsoft.com/office/powerpoint/2010/main" val="18087409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BTS Free Mobile</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778" y="1600200"/>
            <a:ext cx="6408443" cy="4525963"/>
          </a:xfrm>
        </p:spPr>
      </p:pic>
    </p:spTree>
    <p:extLst>
      <p:ext uri="{BB962C8B-B14F-4D97-AF65-F5344CB8AC3E}">
        <p14:creationId xmlns:p14="http://schemas.microsoft.com/office/powerpoint/2010/main" val="144070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p:txBody>
          <a:bodyPr/>
          <a:lstStyle/>
          <a:p>
            <a:pPr eaLnBrk="1" hangingPunct="1"/>
            <a:r>
              <a:rPr lang="fr-FR" sz="3200" smtClean="0"/>
              <a:t>Croissance des volumes de données au départ des réseau mobiles</a:t>
            </a:r>
          </a:p>
        </p:txBody>
      </p:sp>
      <p:sp>
        <p:nvSpPr>
          <p:cNvPr id="8195" name="Espace réservé du contenu 2"/>
          <p:cNvSpPr>
            <a:spLocks noGrp="1"/>
          </p:cNvSpPr>
          <p:nvPr>
            <p:ph idx="1"/>
          </p:nvPr>
        </p:nvSpPr>
        <p:spPr>
          <a:xfrm>
            <a:off x="7092950" y="6021388"/>
            <a:ext cx="1727200" cy="431800"/>
          </a:xfrm>
        </p:spPr>
        <p:txBody>
          <a:bodyPr/>
          <a:lstStyle/>
          <a:p>
            <a:pPr marL="0" indent="0" eaLnBrk="1" hangingPunct="1">
              <a:buFontTx/>
              <a:buNone/>
            </a:pPr>
            <a:r>
              <a:rPr lang="fr-FR" sz="1800" smtClean="0"/>
              <a:t>Source Arcep</a:t>
            </a:r>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1633538"/>
            <a:ext cx="455295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730375"/>
            <a:ext cx="428625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054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3330"/>
            <a:ext cx="9144000" cy="5231340"/>
          </a:xfrm>
          <a:prstGeom prst="rect">
            <a:avLst/>
          </a:prstGeom>
        </p:spPr>
      </p:pic>
      <p:sp>
        <p:nvSpPr>
          <p:cNvPr id="7" name="Espace réservé du contenu 2"/>
          <p:cNvSpPr>
            <a:spLocks noGrp="1"/>
          </p:cNvSpPr>
          <p:nvPr>
            <p:ph idx="1"/>
          </p:nvPr>
        </p:nvSpPr>
        <p:spPr>
          <a:xfrm>
            <a:off x="7236296" y="6044670"/>
            <a:ext cx="1728788" cy="431800"/>
          </a:xfrm>
        </p:spPr>
        <p:txBody>
          <a:bodyPr>
            <a:normAutofit fontScale="92500"/>
          </a:bodyPr>
          <a:lstStyle/>
          <a:p>
            <a:pPr marL="0" indent="0" eaLnBrk="1" hangingPunct="1">
              <a:buFontTx/>
              <a:buNone/>
            </a:pPr>
            <a:r>
              <a:rPr lang="fr-FR" sz="1800" dirty="0" smtClean="0"/>
              <a:t>Source Les Echos</a:t>
            </a:r>
          </a:p>
        </p:txBody>
      </p:sp>
    </p:spTree>
    <p:extLst>
      <p:ext uri="{BB962C8B-B14F-4D97-AF65-F5344CB8AC3E}">
        <p14:creationId xmlns:p14="http://schemas.microsoft.com/office/powerpoint/2010/main" val="1735893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468313" y="260350"/>
            <a:ext cx="8229600" cy="1143000"/>
          </a:xfrm>
        </p:spPr>
        <p:txBody>
          <a:bodyPr/>
          <a:lstStyle/>
          <a:p>
            <a:pPr eaLnBrk="1" hangingPunct="1"/>
            <a:r>
              <a:rPr lang="fr-FR" sz="3200" smtClean="0"/>
              <a:t>Revenus du marché des télécoms français</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2997200"/>
            <a:ext cx="76295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Espace réservé du contenu 2"/>
          <p:cNvSpPr txBox="1">
            <a:spLocks/>
          </p:cNvSpPr>
          <p:nvPr/>
        </p:nvSpPr>
        <p:spPr bwMode="auto">
          <a:xfrm>
            <a:off x="468313" y="1563688"/>
            <a:ext cx="56880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spcBef>
                <a:spcPct val="20000"/>
              </a:spcBef>
              <a:buFontTx/>
              <a:buChar char="•"/>
            </a:pPr>
            <a:r>
              <a:rPr lang="fr-FR" sz="1800"/>
              <a:t>+5% sur 12 ans</a:t>
            </a:r>
          </a:p>
        </p:txBody>
      </p:sp>
      <p:sp>
        <p:nvSpPr>
          <p:cNvPr id="7173" name="Espace réservé du contenu 2"/>
          <p:cNvSpPr>
            <a:spLocks noGrp="1"/>
          </p:cNvSpPr>
          <p:nvPr>
            <p:ph idx="1"/>
          </p:nvPr>
        </p:nvSpPr>
        <p:spPr>
          <a:xfrm>
            <a:off x="7235825" y="5805488"/>
            <a:ext cx="1728788" cy="431800"/>
          </a:xfrm>
        </p:spPr>
        <p:txBody>
          <a:bodyPr/>
          <a:lstStyle/>
          <a:p>
            <a:pPr marL="0" indent="0" eaLnBrk="1" hangingPunct="1">
              <a:buFontTx/>
              <a:buNone/>
            </a:pPr>
            <a:r>
              <a:rPr lang="fr-FR" sz="1800" dirty="0" smtClean="0"/>
              <a:t>Source </a:t>
            </a:r>
            <a:r>
              <a:rPr lang="fr-FR" sz="1800" dirty="0" err="1" smtClean="0"/>
              <a:t>Arcep</a:t>
            </a:r>
            <a:endParaRPr lang="fr-FR" sz="1800" dirty="0" smtClean="0"/>
          </a:p>
        </p:txBody>
      </p:sp>
    </p:spTree>
    <p:extLst>
      <p:ext uri="{BB962C8B-B14F-4D97-AF65-F5344CB8AC3E}">
        <p14:creationId xmlns:p14="http://schemas.microsoft.com/office/powerpoint/2010/main" val="17395325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sujet très actuel</a:t>
            </a:r>
            <a:endParaRPr lang="fr-FR" dirty="0"/>
          </a:p>
        </p:txBody>
      </p:sp>
      <p:pic>
        <p:nvPicPr>
          <p:cNvPr id="486402" name="Picture 2"/>
          <p:cNvPicPr>
            <a:picLocks noChangeAspect="1" noChangeArrowheads="1"/>
          </p:cNvPicPr>
          <p:nvPr/>
        </p:nvPicPr>
        <p:blipFill>
          <a:blip r:embed="rId2" cstate="print"/>
          <a:srcRect/>
          <a:stretch>
            <a:fillRect/>
          </a:stretch>
        </p:blipFill>
        <p:spPr bwMode="auto">
          <a:xfrm>
            <a:off x="500034" y="1071545"/>
            <a:ext cx="7572428" cy="5541777"/>
          </a:xfrm>
          <a:prstGeom prst="rect">
            <a:avLst/>
          </a:prstGeom>
          <a:noFill/>
          <a:ln w="12700" cap="flat" cmpd="sng">
            <a:noFill/>
            <a:prstDash val="solid"/>
            <a:miter lim="800000"/>
            <a:headEnd/>
            <a:tailEnd/>
          </a:ln>
          <a:effectLst/>
        </p:spPr>
      </p:pic>
      <p:sp>
        <p:nvSpPr>
          <p:cNvPr id="5" name="Rectangle 4"/>
          <p:cNvSpPr/>
          <p:nvPr/>
        </p:nvSpPr>
        <p:spPr bwMode="auto">
          <a:xfrm>
            <a:off x="785786" y="4714884"/>
            <a:ext cx="1714512" cy="928694"/>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600" b="0" i="0" u="none" strike="noStrike" cap="none" normalizeH="0" baseline="0" smtClean="0">
              <a:ln>
                <a:noFill/>
              </a:ln>
              <a:solidFill>
                <a:schemeClr val="bg2"/>
              </a:solidFill>
              <a:effectLst/>
              <a:latin typeface="Tahoma" pitchFamily="34" charset="0"/>
            </a:endParaRPr>
          </a:p>
        </p:txBody>
      </p:sp>
      <p:sp>
        <p:nvSpPr>
          <p:cNvPr id="6" name="ZoneTexte 13"/>
          <p:cNvSpPr txBox="1">
            <a:spLocks noChangeArrowheads="1"/>
          </p:cNvSpPr>
          <p:nvPr/>
        </p:nvSpPr>
        <p:spPr bwMode="auto">
          <a:xfrm>
            <a:off x="5143500" y="59721"/>
            <a:ext cx="3786218" cy="338554"/>
          </a:xfrm>
          <a:prstGeom prst="rect">
            <a:avLst/>
          </a:prstGeom>
          <a:solidFill>
            <a:srgbClr val="FFFF00"/>
          </a:solidFill>
          <a:ln w="9525">
            <a:noFill/>
            <a:miter lim="800000"/>
            <a:headEnd/>
            <a:tailEnd/>
          </a:ln>
        </p:spPr>
        <p:txBody>
          <a:bodyPr wrap="square">
            <a:spAutoFit/>
          </a:bodyPr>
          <a:lstStyle/>
          <a:p>
            <a:r>
              <a:rPr lang="fr-FR" dirty="0">
                <a:solidFill>
                  <a:schemeClr val="tx1"/>
                </a:solidFill>
              </a:rPr>
              <a:t>Source  Article Les échos </a:t>
            </a:r>
            <a:r>
              <a:rPr lang="fr-FR" dirty="0" smtClean="0">
                <a:solidFill>
                  <a:schemeClr val="tx1"/>
                </a:solidFill>
              </a:rPr>
              <a:t>14/04/2010</a:t>
            </a:r>
            <a:endParaRPr lang="fr-FR" dirty="0">
              <a:solidFill>
                <a:schemeClr val="tx1"/>
              </a:solidFill>
            </a:endParaRPr>
          </a:p>
        </p:txBody>
      </p:sp>
    </p:spTree>
    <p:extLst>
      <p:ext uri="{BB962C8B-B14F-4D97-AF65-F5344CB8AC3E}">
        <p14:creationId xmlns:p14="http://schemas.microsoft.com/office/powerpoint/2010/main" val="27274375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srcRect/>
          <a:stretch>
            <a:fillRect/>
          </a:stretch>
        </p:blipFill>
        <p:spPr bwMode="auto">
          <a:xfrm>
            <a:off x="4907458" y="836712"/>
            <a:ext cx="4236542" cy="2708920"/>
          </a:xfrm>
          <a:prstGeom prst="rect">
            <a:avLst/>
          </a:prstGeom>
          <a:noFill/>
          <a:ln w="12700">
            <a:noFill/>
            <a:miter lim="800000"/>
            <a:headEnd/>
            <a:tailEnd/>
          </a:ln>
          <a:effectLst/>
        </p:spPr>
      </p:pic>
      <p:sp>
        <p:nvSpPr>
          <p:cNvPr id="2" name="Titre 1"/>
          <p:cNvSpPr>
            <a:spLocks noGrp="1"/>
          </p:cNvSpPr>
          <p:nvPr>
            <p:ph type="title"/>
          </p:nvPr>
        </p:nvSpPr>
        <p:spPr>
          <a:xfrm>
            <a:off x="457200" y="274638"/>
            <a:ext cx="8229600" cy="654032"/>
          </a:xfrm>
        </p:spPr>
        <p:txBody>
          <a:bodyPr>
            <a:normAutofit fontScale="90000"/>
          </a:bodyPr>
          <a:lstStyle/>
          <a:p>
            <a:r>
              <a:rPr lang="fr-FR" dirty="0" smtClean="0"/>
              <a:t>Un sujet très actuel</a:t>
            </a:r>
            <a:endParaRPr lang="fr-FR" dirty="0"/>
          </a:p>
        </p:txBody>
      </p:sp>
      <p:pic>
        <p:nvPicPr>
          <p:cNvPr id="4" name="Image 11"/>
          <p:cNvPicPr>
            <a:picLocks noChangeAspect="1"/>
          </p:cNvPicPr>
          <p:nvPr/>
        </p:nvPicPr>
        <p:blipFill>
          <a:blip r:embed="rId3" cstate="print"/>
          <a:srcRect/>
          <a:stretch>
            <a:fillRect/>
          </a:stretch>
        </p:blipFill>
        <p:spPr bwMode="auto">
          <a:xfrm>
            <a:off x="35496" y="928670"/>
            <a:ext cx="5006930" cy="2932229"/>
          </a:xfrm>
          <a:prstGeom prst="rect">
            <a:avLst/>
          </a:prstGeom>
          <a:noFill/>
          <a:ln w="9525">
            <a:noFill/>
            <a:miter lim="800000"/>
            <a:headEnd/>
            <a:tailEnd/>
          </a:ln>
        </p:spPr>
      </p:pic>
      <p:sp>
        <p:nvSpPr>
          <p:cNvPr id="5" name="Rectangle 10"/>
          <p:cNvSpPr>
            <a:spLocks noChangeArrowheads="1"/>
          </p:cNvSpPr>
          <p:nvPr/>
        </p:nvSpPr>
        <p:spPr bwMode="auto">
          <a:xfrm>
            <a:off x="1500166" y="3789040"/>
            <a:ext cx="2565400" cy="276225"/>
          </a:xfrm>
          <a:prstGeom prst="rect">
            <a:avLst/>
          </a:prstGeom>
          <a:solidFill>
            <a:srgbClr val="FFFF00"/>
          </a:solidFill>
          <a:ln w="9525">
            <a:noFill/>
            <a:miter lim="800000"/>
            <a:headEnd/>
            <a:tailEnd/>
          </a:ln>
        </p:spPr>
        <p:txBody>
          <a:bodyPr wrap="none">
            <a:spAutoFit/>
          </a:bodyPr>
          <a:lstStyle/>
          <a:p>
            <a:r>
              <a:rPr lang="fr-FR" sz="1200" dirty="0">
                <a:solidFill>
                  <a:schemeClr val="tx1"/>
                </a:solidFill>
              </a:rPr>
              <a:t>Source : Ericsson </a:t>
            </a:r>
            <a:r>
              <a:rPr lang="fr-FR" sz="1200" dirty="0" err="1">
                <a:solidFill>
                  <a:schemeClr val="tx1"/>
                </a:solidFill>
              </a:rPr>
              <a:t>Review</a:t>
            </a:r>
            <a:r>
              <a:rPr lang="fr-FR" sz="1200" dirty="0">
                <a:solidFill>
                  <a:schemeClr val="tx1"/>
                </a:solidFill>
              </a:rPr>
              <a:t>, 01/2009</a:t>
            </a:r>
          </a:p>
        </p:txBody>
      </p:sp>
      <p:sp>
        <p:nvSpPr>
          <p:cNvPr id="7" name="Rectangle 6"/>
          <p:cNvSpPr/>
          <p:nvPr/>
        </p:nvSpPr>
        <p:spPr>
          <a:xfrm>
            <a:off x="6738213" y="3571876"/>
            <a:ext cx="2405787" cy="338554"/>
          </a:xfrm>
          <a:prstGeom prst="rect">
            <a:avLst/>
          </a:prstGeom>
          <a:solidFill>
            <a:srgbClr val="FFFF00"/>
          </a:solidFill>
        </p:spPr>
        <p:txBody>
          <a:bodyPr wrap="none">
            <a:spAutoFit/>
          </a:bodyPr>
          <a:lstStyle/>
          <a:p>
            <a:r>
              <a:rPr lang="fr-FR" dirty="0" smtClean="0">
                <a:solidFill>
                  <a:schemeClr val="tx1"/>
                </a:solidFill>
              </a:rPr>
              <a:t>Source : ARCEP fin 2007</a:t>
            </a:r>
            <a:endParaRPr lang="fr-FR" dirty="0">
              <a:solidFill>
                <a:schemeClr val="tx1"/>
              </a:solidFill>
            </a:endParaRPr>
          </a:p>
        </p:txBody>
      </p:sp>
      <p:pic>
        <p:nvPicPr>
          <p:cNvPr id="250881" name="Picture 1"/>
          <p:cNvPicPr>
            <a:picLocks noChangeAspect="1" noChangeArrowheads="1"/>
          </p:cNvPicPr>
          <p:nvPr/>
        </p:nvPicPr>
        <p:blipFill>
          <a:blip r:embed="rId4" cstate="print"/>
          <a:srcRect/>
          <a:stretch>
            <a:fillRect/>
          </a:stretch>
        </p:blipFill>
        <p:spPr bwMode="auto">
          <a:xfrm>
            <a:off x="0" y="4941168"/>
            <a:ext cx="8685685" cy="1592957"/>
          </a:xfrm>
          <a:prstGeom prst="rect">
            <a:avLst/>
          </a:prstGeom>
          <a:noFill/>
          <a:ln w="9525">
            <a:noFill/>
            <a:miter lim="800000"/>
            <a:headEnd/>
            <a:tailEnd/>
          </a:ln>
        </p:spPr>
      </p:pic>
      <p:sp>
        <p:nvSpPr>
          <p:cNvPr id="8" name="Rectangle 7"/>
          <p:cNvSpPr/>
          <p:nvPr/>
        </p:nvSpPr>
        <p:spPr>
          <a:xfrm>
            <a:off x="179512" y="4797152"/>
            <a:ext cx="2437847" cy="338554"/>
          </a:xfrm>
          <a:prstGeom prst="rect">
            <a:avLst/>
          </a:prstGeom>
          <a:solidFill>
            <a:srgbClr val="FFFF00"/>
          </a:solidFill>
        </p:spPr>
        <p:txBody>
          <a:bodyPr wrap="none">
            <a:spAutoFit/>
          </a:bodyPr>
          <a:lstStyle/>
          <a:p>
            <a:r>
              <a:rPr lang="fr-FR" dirty="0" smtClean="0">
                <a:solidFill>
                  <a:schemeClr val="tx1"/>
                </a:solidFill>
              </a:rPr>
              <a:t>Source : ARCEP Q1 2011</a:t>
            </a:r>
            <a:endParaRPr lang="fr-FR" dirty="0">
              <a:solidFill>
                <a:schemeClr val="tx1"/>
              </a:solidFill>
            </a:endParaRPr>
          </a:p>
        </p:txBody>
      </p:sp>
    </p:spTree>
    <p:extLst>
      <p:ext uri="{BB962C8B-B14F-4D97-AF65-F5344CB8AC3E}">
        <p14:creationId xmlns:p14="http://schemas.microsoft.com/office/powerpoint/2010/main" val="1393214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prévisions :</a:t>
            </a:r>
            <a:endParaRPr lang="fr-FR" dirty="0"/>
          </a:p>
        </p:txBody>
      </p:sp>
      <p:sp>
        <p:nvSpPr>
          <p:cNvPr id="3" name="Espace réservé du contenu 2"/>
          <p:cNvSpPr>
            <a:spLocks noGrp="1"/>
          </p:cNvSpPr>
          <p:nvPr>
            <p:ph idx="1"/>
          </p:nvPr>
        </p:nvSpPr>
        <p:spPr/>
        <p:txBody>
          <a:bodyPr/>
          <a:lstStyle/>
          <a:p>
            <a:endParaRPr lang="fr-FR" dirty="0"/>
          </a:p>
        </p:txBody>
      </p:sp>
      <p:pic>
        <p:nvPicPr>
          <p:cNvPr id="569346" name="Picture 2"/>
          <p:cNvPicPr>
            <a:picLocks noChangeAspect="1" noChangeArrowheads="1"/>
          </p:cNvPicPr>
          <p:nvPr/>
        </p:nvPicPr>
        <p:blipFill>
          <a:blip r:embed="rId2" cstate="print"/>
          <a:srcRect/>
          <a:stretch>
            <a:fillRect/>
          </a:stretch>
        </p:blipFill>
        <p:spPr bwMode="auto">
          <a:xfrm>
            <a:off x="-8409" y="1412776"/>
            <a:ext cx="6524625" cy="4438650"/>
          </a:xfrm>
          <a:prstGeom prst="rect">
            <a:avLst/>
          </a:prstGeom>
          <a:noFill/>
          <a:ln w="9525">
            <a:noFill/>
            <a:miter lim="800000"/>
            <a:headEnd/>
            <a:tailEnd/>
          </a:ln>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430" y="1412776"/>
            <a:ext cx="2958948" cy="547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5774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coupables sont…</a:t>
            </a:r>
            <a:endParaRPr lang="fr-FR" dirty="0"/>
          </a:p>
        </p:txBody>
      </p:sp>
      <p:sp>
        <p:nvSpPr>
          <p:cNvPr id="3" name="Espace réservé du contenu 2"/>
          <p:cNvSpPr>
            <a:spLocks noGrp="1"/>
          </p:cNvSpPr>
          <p:nvPr>
            <p:ph idx="1"/>
          </p:nvPr>
        </p:nvSpPr>
        <p:spPr/>
        <p:txBody>
          <a:bodyPr/>
          <a:lstStyle/>
          <a:p>
            <a:endParaRPr lang="fr-FR"/>
          </a:p>
        </p:txBody>
      </p:sp>
      <p:pic>
        <p:nvPicPr>
          <p:cNvPr id="570370" name="Picture 2"/>
          <p:cNvPicPr>
            <a:picLocks noChangeAspect="1" noChangeArrowheads="1"/>
          </p:cNvPicPr>
          <p:nvPr/>
        </p:nvPicPr>
        <p:blipFill>
          <a:blip r:embed="rId2" cstate="print"/>
          <a:srcRect/>
          <a:stretch>
            <a:fillRect/>
          </a:stretch>
        </p:blipFill>
        <p:spPr bwMode="auto">
          <a:xfrm>
            <a:off x="827584" y="1340768"/>
            <a:ext cx="6553200" cy="4333875"/>
          </a:xfrm>
          <a:prstGeom prst="rect">
            <a:avLst/>
          </a:prstGeom>
          <a:noFill/>
          <a:ln w="9525">
            <a:noFill/>
            <a:miter lim="800000"/>
            <a:headEnd/>
            <a:tailEnd/>
          </a:ln>
        </p:spPr>
      </p:pic>
    </p:spTree>
    <p:extLst>
      <p:ext uri="{BB962C8B-B14F-4D97-AF65-F5344CB8AC3E}">
        <p14:creationId xmlns:p14="http://schemas.microsoft.com/office/powerpoint/2010/main" val="37329788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Qui vont vers…</a:t>
            </a:r>
            <a:endParaRPr lang="fr-FR" dirty="0"/>
          </a:p>
        </p:txBody>
      </p:sp>
      <p:sp>
        <p:nvSpPr>
          <p:cNvPr id="3" name="Espace réservé du contenu 2"/>
          <p:cNvSpPr>
            <a:spLocks noGrp="1"/>
          </p:cNvSpPr>
          <p:nvPr>
            <p:ph idx="1"/>
          </p:nvPr>
        </p:nvSpPr>
        <p:spPr/>
        <p:txBody>
          <a:bodyPr/>
          <a:lstStyle/>
          <a:p>
            <a:endParaRPr lang="fr-FR"/>
          </a:p>
        </p:txBody>
      </p:sp>
      <p:pic>
        <p:nvPicPr>
          <p:cNvPr id="571395" name="Picture 3"/>
          <p:cNvPicPr>
            <a:picLocks noChangeAspect="1" noChangeArrowheads="1"/>
          </p:cNvPicPr>
          <p:nvPr/>
        </p:nvPicPr>
        <p:blipFill>
          <a:blip r:embed="rId2" cstate="print"/>
          <a:srcRect/>
          <a:stretch>
            <a:fillRect/>
          </a:stretch>
        </p:blipFill>
        <p:spPr bwMode="auto">
          <a:xfrm>
            <a:off x="1115616" y="1340768"/>
            <a:ext cx="6724650" cy="4600575"/>
          </a:xfrm>
          <a:prstGeom prst="rect">
            <a:avLst/>
          </a:prstGeom>
          <a:noFill/>
          <a:ln w="9525">
            <a:noFill/>
            <a:miter lim="800000"/>
            <a:headEnd/>
            <a:tailEnd/>
          </a:ln>
        </p:spPr>
      </p:pic>
    </p:spTree>
    <p:extLst>
      <p:ext uri="{BB962C8B-B14F-4D97-AF65-F5344CB8AC3E}">
        <p14:creationId xmlns:p14="http://schemas.microsoft.com/office/powerpoint/2010/main" val="1000384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806450"/>
            <a:ext cx="6350000" cy="5245100"/>
          </a:xfrm>
          <a:prstGeom prst="rect">
            <a:avLst/>
          </a:prstGeom>
        </p:spPr>
      </p:pic>
    </p:spTree>
    <p:extLst>
      <p:ext uri="{BB962C8B-B14F-4D97-AF65-F5344CB8AC3E}">
        <p14:creationId xmlns:p14="http://schemas.microsoft.com/office/powerpoint/2010/main" val="3945231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Prévisions Cisco :</a:t>
            </a:r>
            <a:endParaRPr lang="fr-FR" dirty="0"/>
          </a:p>
        </p:txBody>
      </p:sp>
      <p:sp>
        <p:nvSpPr>
          <p:cNvPr id="3" name="Espace réservé du contenu 2"/>
          <p:cNvSpPr>
            <a:spLocks noGrp="1"/>
          </p:cNvSpPr>
          <p:nvPr>
            <p:ph idx="1"/>
          </p:nvPr>
        </p:nvSpPr>
        <p:spPr/>
        <p:txBody>
          <a:bodyPr>
            <a:normAutofit lnSpcReduction="10000"/>
          </a:bodyPr>
          <a:lstStyle/>
          <a:p>
            <a:r>
              <a:rPr lang="fr-FR" sz="1600" dirty="0" smtClean="0"/>
              <a:t>L'étude prévoit que le trafic mondial annuel de données mobiles atteindra 6,3 </a:t>
            </a:r>
            <a:r>
              <a:rPr lang="fr-FR" sz="1600" dirty="0" err="1" smtClean="0"/>
              <a:t>exaoctets</a:t>
            </a:r>
            <a:r>
              <a:rPr lang="fr-FR" sz="1600" dirty="0" smtClean="0"/>
              <a:t> par mois, soit un rythme annualisé de 75 </a:t>
            </a:r>
            <a:r>
              <a:rPr lang="fr-FR" sz="1600" dirty="0" err="1" smtClean="0"/>
              <a:t>exaoctets</a:t>
            </a:r>
            <a:r>
              <a:rPr lang="fr-FR" sz="1600" dirty="0" smtClean="0"/>
              <a:t>, d'ici à 2015. Cette quantité est l'équivalent de 19 milliards de DVD ou de 536 quadrillions de SMS ou 75 fois la quantité du trafic IP mondial (fixe et mobile) généré en l'an 2000. </a:t>
            </a:r>
          </a:p>
          <a:p>
            <a:r>
              <a:rPr lang="fr-FR" sz="1600" dirty="0" smtClean="0"/>
              <a:t>Le trafic mondial de données mobiles a augmenté de 159 % entre l'année civile 2009 et l'année civile 2010 pour s'établir à 237 </a:t>
            </a:r>
            <a:r>
              <a:rPr lang="fr-FR" sz="1600" dirty="0" err="1" smtClean="0"/>
              <a:t>pétaoctets</a:t>
            </a:r>
            <a:r>
              <a:rPr lang="fr-FR" sz="1600" dirty="0" smtClean="0"/>
              <a:t> par mois, soit l'équivalent de 60 millions de DVD. </a:t>
            </a:r>
          </a:p>
          <a:p>
            <a:r>
              <a:rPr lang="fr-FR" sz="1600" dirty="0" smtClean="0"/>
              <a:t>Le trafic mondial de données mobiles a augmenté 4,2 fois plus rapidement que le trafic mondial de données haut débit fixes en 2010. </a:t>
            </a:r>
          </a:p>
          <a:p>
            <a:r>
              <a:rPr lang="fr-FR" sz="1600" dirty="0" smtClean="0"/>
              <a:t>Le trafic mondial de données mobiles en 2010 était trois fois supérieur à l'ensemble du trafic Internet mondial (fixe et mobile) en l'an 2000. </a:t>
            </a:r>
          </a:p>
          <a:p>
            <a:r>
              <a:rPr lang="fr-FR" sz="1600" dirty="0" smtClean="0"/>
              <a:t>Selon les prévisions mises à jour, le Moyen-Orient et l'Afrique auront les taux de croissance régionaux du trafic de données mobiles les plus élevés, avec un taux de croissance annuel de 129 % (multiplication par 63) sur la période. L'Amérique latine prévoit un TCAC de 111 % (multiplication par 42), suivie par l'Europe centrale et orientale, avec un TCAC de 102 % (multiplication par 34), et l'Asie-Pacifique, avec un TCAC de 101 % (multiplication par 33). L'Europe de l'Ouest devrait afficher un TCAC de 91 % (multiplication par 25), l'Amérique du Nord, un TCAC de 83 % (multiplication par 20), et le Japon, un TCAC de 70 % (multiplication par 14). </a:t>
            </a:r>
          </a:p>
        </p:txBody>
      </p:sp>
    </p:spTree>
    <p:extLst>
      <p:ext uri="{BB962C8B-B14F-4D97-AF65-F5344CB8AC3E}">
        <p14:creationId xmlns:p14="http://schemas.microsoft.com/office/powerpoint/2010/main" val="2006140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smtClean="0"/>
              <a:t>Prévisions Cisco : Vitesses de connexion des réseaux mobiles mondiaux </a:t>
            </a:r>
            <a:endParaRPr lang="fr-FR" sz="2400" dirty="0"/>
          </a:p>
        </p:txBody>
      </p:sp>
      <p:sp>
        <p:nvSpPr>
          <p:cNvPr id="3" name="Espace réservé du contenu 2"/>
          <p:cNvSpPr>
            <a:spLocks noGrp="1"/>
          </p:cNvSpPr>
          <p:nvPr>
            <p:ph idx="1"/>
          </p:nvPr>
        </p:nvSpPr>
        <p:spPr/>
        <p:txBody>
          <a:bodyPr>
            <a:normAutofit/>
          </a:bodyPr>
          <a:lstStyle/>
          <a:p>
            <a:r>
              <a:rPr lang="fr-FR" sz="1600" dirty="0" smtClean="0"/>
              <a:t>L'Inde a le taux de croissance national de trafic de données mobiles le plus élevé, avec un TCAC de 158 % (multiplication par 115) pour la période de prévision, suivie par l'Afrique du Sud, avec un TCAC de 144 % (multiplication par 87), et le Mexique, avec un TCAC de 131 % (multiplication par 66). Comparativement, le Royaume-Uni affichera un TCAC de 84 % (multiplication par 21), et les États-Unis un TCAC de 83 % (multiplication par 21), selon les prévisions mises à jour. </a:t>
            </a:r>
          </a:p>
          <a:p>
            <a:endParaRPr lang="fr-FR" dirty="0" smtClean="0"/>
          </a:p>
          <a:p>
            <a:r>
              <a:rPr lang="fr-FR" sz="1800" dirty="0" smtClean="0"/>
              <a:t>La vitesse moyenne de connexion des réseaux mobiles a doublé de 2009 à 2010 et devrait être multipliée par 10 fois d'ici à 2015. Les vitesses de connexion des réseaux mobiles sont un facteur clé pour soutenir la croissance du trafic de données mobiles. </a:t>
            </a:r>
          </a:p>
          <a:p>
            <a:endParaRPr lang="fr-FR" dirty="0" smtClean="0"/>
          </a:p>
          <a:p>
            <a:endParaRPr lang="fr-FR" dirty="0" smtClean="0"/>
          </a:p>
          <a:p>
            <a:endParaRPr lang="fr-FR" dirty="0" smtClean="0"/>
          </a:p>
          <a:p>
            <a:endParaRPr lang="fr-FR" dirty="0" smtClean="0"/>
          </a:p>
          <a:p>
            <a:endParaRPr lang="fr-FR" dirty="0" smtClean="0"/>
          </a:p>
          <a:p>
            <a:pPr>
              <a:buNone/>
            </a:pPr>
            <a:endParaRPr lang="fr-FR" dirty="0" smtClean="0"/>
          </a:p>
          <a:p>
            <a:endParaRPr lang="fr-FR" dirty="0" smtClean="0"/>
          </a:p>
          <a:p>
            <a:endParaRPr lang="fr-FR" dirty="0" smtClean="0"/>
          </a:p>
          <a:p>
            <a:endParaRPr lang="fr-FR" dirty="0"/>
          </a:p>
        </p:txBody>
      </p:sp>
      <p:pic>
        <p:nvPicPr>
          <p:cNvPr id="4" name="Picture 2"/>
          <p:cNvPicPr>
            <a:picLocks noChangeAspect="1" noChangeArrowheads="1"/>
          </p:cNvPicPr>
          <p:nvPr/>
        </p:nvPicPr>
        <p:blipFill>
          <a:blip r:embed="rId2" cstate="print"/>
          <a:srcRect/>
          <a:stretch>
            <a:fillRect/>
          </a:stretch>
        </p:blipFill>
        <p:spPr bwMode="auto">
          <a:xfrm>
            <a:off x="2267744" y="5085184"/>
            <a:ext cx="5342858" cy="1533333"/>
          </a:xfrm>
          <a:prstGeom prst="rect">
            <a:avLst/>
          </a:prstGeom>
          <a:noFill/>
          <a:ln w="9525">
            <a:noFill/>
            <a:miter lim="800000"/>
            <a:headEnd/>
            <a:tailEnd/>
          </a:ln>
          <a:effectLst/>
        </p:spPr>
      </p:pic>
    </p:spTree>
    <p:extLst>
      <p:ext uri="{BB962C8B-B14F-4D97-AF65-F5344CB8AC3E}">
        <p14:creationId xmlns:p14="http://schemas.microsoft.com/office/powerpoint/2010/main" val="2685225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Prévisions Cisco (Suite…)</a:t>
            </a:r>
            <a:endParaRPr lang="fr-FR" dirty="0"/>
          </a:p>
        </p:txBody>
      </p:sp>
      <p:pic>
        <p:nvPicPr>
          <p:cNvPr id="568322" name="Picture 2"/>
          <p:cNvPicPr>
            <a:picLocks noGrp="1" noChangeAspect="1" noChangeArrowheads="1"/>
          </p:cNvPicPr>
          <p:nvPr>
            <p:ph idx="1"/>
          </p:nvPr>
        </p:nvPicPr>
        <p:blipFill>
          <a:blip r:embed="rId2" cstate="print"/>
          <a:srcRect/>
          <a:stretch>
            <a:fillRect/>
          </a:stretch>
        </p:blipFill>
        <p:spPr bwMode="auto">
          <a:xfrm>
            <a:off x="1005408" y="1686694"/>
            <a:ext cx="7239000" cy="2438400"/>
          </a:xfrm>
          <a:prstGeom prst="rect">
            <a:avLst/>
          </a:prstGeom>
          <a:noFill/>
          <a:ln w="9525">
            <a:noFill/>
            <a:miter lim="800000"/>
            <a:headEnd/>
            <a:tailEnd/>
          </a:ln>
        </p:spPr>
      </p:pic>
      <p:pic>
        <p:nvPicPr>
          <p:cNvPr id="568323" name="Picture 3"/>
          <p:cNvPicPr>
            <a:picLocks noChangeAspect="1" noChangeArrowheads="1"/>
          </p:cNvPicPr>
          <p:nvPr/>
        </p:nvPicPr>
        <p:blipFill>
          <a:blip r:embed="rId3" cstate="print"/>
          <a:srcRect/>
          <a:stretch>
            <a:fillRect/>
          </a:stretch>
        </p:blipFill>
        <p:spPr bwMode="auto">
          <a:xfrm>
            <a:off x="1005408" y="3918942"/>
            <a:ext cx="7172325" cy="1238250"/>
          </a:xfrm>
          <a:prstGeom prst="rect">
            <a:avLst/>
          </a:prstGeom>
          <a:noFill/>
          <a:ln w="9525">
            <a:noFill/>
            <a:miter lim="800000"/>
            <a:headEnd/>
            <a:tailEnd/>
          </a:ln>
        </p:spPr>
      </p:pic>
    </p:spTree>
    <p:extLst>
      <p:ext uri="{BB962C8B-B14F-4D97-AF65-F5344CB8AC3E}">
        <p14:creationId xmlns:p14="http://schemas.microsoft.com/office/powerpoint/2010/main" val="238431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L’effet </a:t>
            </a:r>
            <a:r>
              <a:rPr lang="fr-FR" dirty="0" err="1" smtClean="0"/>
              <a:t>Kiss</a:t>
            </a:r>
            <a:r>
              <a:rPr lang="fr-FR" dirty="0" smtClean="0"/>
              <a:t> Cool</a:t>
            </a:r>
            <a:endParaRPr lang="fr-FR" dirty="0"/>
          </a:p>
        </p:txBody>
      </p:sp>
      <p:sp>
        <p:nvSpPr>
          <p:cNvPr id="3" name="Espace réservé du contenu 2"/>
          <p:cNvSpPr>
            <a:spLocks noGrp="1"/>
          </p:cNvSpPr>
          <p:nvPr>
            <p:ph idx="1"/>
          </p:nvPr>
        </p:nvSpPr>
        <p:spPr/>
        <p:txBody>
          <a:bodyPr/>
          <a:lstStyle/>
          <a:p>
            <a:endParaRPr lang="fr-FR" dirty="0"/>
          </a:p>
        </p:txBody>
      </p:sp>
      <p:pic>
        <p:nvPicPr>
          <p:cNvPr id="572418" name="Picture 2"/>
          <p:cNvPicPr>
            <a:picLocks noChangeAspect="1" noChangeArrowheads="1"/>
          </p:cNvPicPr>
          <p:nvPr/>
        </p:nvPicPr>
        <p:blipFill>
          <a:blip r:embed="rId2" cstate="print"/>
          <a:srcRect/>
          <a:stretch>
            <a:fillRect/>
          </a:stretch>
        </p:blipFill>
        <p:spPr bwMode="auto">
          <a:xfrm>
            <a:off x="3333750" y="3095625"/>
            <a:ext cx="5810250" cy="376237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611560" y="1268760"/>
            <a:ext cx="7239000" cy="1619250"/>
          </a:xfrm>
          <a:prstGeom prst="rect">
            <a:avLst/>
          </a:prstGeom>
          <a:noFill/>
          <a:ln w="9525">
            <a:noFill/>
            <a:miter lim="800000"/>
            <a:headEnd/>
            <a:tailEnd/>
          </a:ln>
        </p:spPr>
      </p:pic>
    </p:spTree>
    <p:extLst>
      <p:ext uri="{BB962C8B-B14F-4D97-AF65-F5344CB8AC3E}">
        <p14:creationId xmlns:p14="http://schemas.microsoft.com/office/powerpoint/2010/main" val="12560824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2425" y="152400"/>
            <a:ext cx="8439150" cy="828328"/>
          </a:xfrm>
        </p:spPr>
        <p:txBody>
          <a:bodyPr>
            <a:normAutofit/>
          </a:bodyPr>
          <a:lstStyle/>
          <a:p>
            <a:r>
              <a:rPr lang="fr-FR" sz="2400" dirty="0" err="1" smtClean="0"/>
              <a:t>Megaupload</a:t>
            </a:r>
            <a:r>
              <a:rPr lang="fr-FR" sz="2400" dirty="0" smtClean="0"/>
              <a:t> interpelle publiquement Orange sur la qualité de son interconnexion</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Le site de téléchargement estime que ses utilisateurs sont bridés. Orange, qui venait de conclure un accord de transit, va porter plainte pour dénigrement.</a:t>
            </a:r>
          </a:p>
          <a:p>
            <a:r>
              <a:rPr lang="fr-FR" sz="1600" dirty="0" smtClean="0"/>
              <a:t>Ecrit par </a:t>
            </a:r>
            <a:r>
              <a:rPr lang="fr-FR" sz="1600" dirty="0" err="1" smtClean="0"/>
              <a:t>Solveig</a:t>
            </a:r>
            <a:r>
              <a:rPr lang="fr-FR" sz="1600" dirty="0" smtClean="0"/>
              <a:t> GODELUCK (Les échos du 19/01/2011)</a:t>
            </a:r>
            <a:br>
              <a:rPr lang="fr-FR" sz="1600" dirty="0" smtClean="0"/>
            </a:br>
            <a:r>
              <a:rPr lang="fr-FR" sz="1600" dirty="0" smtClean="0"/>
              <a:t> </a:t>
            </a:r>
            <a:r>
              <a:rPr lang="fr-FR" sz="1600" i="1" dirty="0" smtClean="0"/>
              <a:t>« France Télécom dit à ses clients qu'ils achètent du carburant de haute qualité, mais, en réalité, ce qu'ils ont, c'est un mauvais diesel » </a:t>
            </a:r>
            <a:r>
              <a:rPr lang="fr-FR" sz="1600" dirty="0" smtClean="0"/>
              <a:t>. Interrogé par « Le Point », le porte-parole de </a:t>
            </a:r>
            <a:r>
              <a:rPr lang="fr-FR" sz="1600" dirty="0" err="1" smtClean="0"/>
              <a:t>Megaupload</a:t>
            </a:r>
            <a:r>
              <a:rPr lang="fr-FR" sz="1600" dirty="0" smtClean="0"/>
              <a:t>, un site de téléchargement basé à Hong-Kong, a décidé de mettre à profit son audience (45 millions de visiteurs uniques chaque jour) pour faire pression sur l'opérateur français. De nombreux Français ont en effet recours à ce service qui permet de stocker à distance ses vidéos, ses images, ses fichiers, puis de les partager avec d'autres internautes. Tout cela sans craindre les foudres de l'</a:t>
            </a:r>
            <a:r>
              <a:rPr lang="fr-FR" sz="1600" dirty="0" err="1" smtClean="0"/>
              <a:t>Hadopi</a:t>
            </a:r>
            <a:r>
              <a:rPr lang="fr-FR" sz="1600" dirty="0" smtClean="0"/>
              <a:t>, qui préfère courir après ceux qui échangent leurs fichiers en direct. La croissance du trafic </a:t>
            </a:r>
            <a:r>
              <a:rPr lang="fr-FR" sz="1600" dirty="0" err="1" smtClean="0"/>
              <a:t>Megaupload</a:t>
            </a:r>
            <a:r>
              <a:rPr lang="fr-FR" sz="1600" dirty="0" smtClean="0"/>
              <a:t> atteint 15 % à 20 % chez Orange chaque trimestre, plus </a:t>
            </a:r>
            <a:r>
              <a:rPr lang="fr-FR" sz="1600" dirty="0" err="1" smtClean="0"/>
              <a:t>rapide,désormais</a:t>
            </a:r>
            <a:r>
              <a:rPr lang="fr-FR" sz="1600" dirty="0" smtClean="0"/>
              <a:t>, que celle de </a:t>
            </a:r>
            <a:r>
              <a:rPr lang="fr-FR" sz="1600" dirty="0" err="1" smtClean="0"/>
              <a:t>YouTube</a:t>
            </a:r>
            <a:r>
              <a:rPr lang="fr-FR" sz="1600" dirty="0" smtClean="0"/>
              <a:t>. </a:t>
            </a:r>
          </a:p>
          <a:p>
            <a:r>
              <a:rPr lang="fr-FR" sz="1600" dirty="0" smtClean="0"/>
              <a:t>« Alertes de connectivité »</a:t>
            </a:r>
          </a:p>
          <a:p>
            <a:r>
              <a:rPr lang="fr-FR" sz="1600" dirty="0" smtClean="0"/>
              <a:t>Or, la jeune société considère qu'Orange n'accroît pas ses capacités dédiées au rythme de l'appétit de ses clients. Résultat, on ne parvient pas à télécharger correctement une vidéo. Depuis le 12 janvier, certains utilisateurs de </a:t>
            </a:r>
            <a:r>
              <a:rPr lang="fr-FR" sz="1600" dirty="0" err="1" smtClean="0"/>
              <a:t>Megaupload</a:t>
            </a:r>
            <a:r>
              <a:rPr lang="fr-FR" sz="1600" dirty="0" smtClean="0"/>
              <a:t> ont ainsi reçu une </a:t>
            </a:r>
            <a:r>
              <a:rPr lang="fr-FR" sz="1600" i="1" dirty="0" smtClean="0"/>
              <a:t>« alerte de connectivité »</a:t>
            </a:r>
            <a:endParaRPr lang="fr-FR" dirty="0"/>
          </a:p>
        </p:txBody>
      </p:sp>
    </p:spTree>
    <p:extLst>
      <p:ext uri="{BB962C8B-B14F-4D97-AF65-F5344CB8AC3E}">
        <p14:creationId xmlns:p14="http://schemas.microsoft.com/office/powerpoint/2010/main" val="2078123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2425" y="152400"/>
            <a:ext cx="8439150" cy="828328"/>
          </a:xfrm>
        </p:spPr>
        <p:txBody>
          <a:bodyPr>
            <a:normAutofit/>
          </a:bodyPr>
          <a:lstStyle/>
          <a:p>
            <a:r>
              <a:rPr lang="fr-FR" sz="2400" dirty="0" err="1" smtClean="0"/>
              <a:t>Megaupload</a:t>
            </a:r>
            <a:r>
              <a:rPr lang="fr-FR" sz="2400" dirty="0" smtClean="0"/>
              <a:t> interpelle publiquement Orange sur la qualité de son interconnexion (Suite et fin)</a:t>
            </a:r>
            <a:endParaRPr lang="fr-FR" dirty="0"/>
          </a:p>
        </p:txBody>
      </p:sp>
      <p:sp>
        <p:nvSpPr>
          <p:cNvPr id="3" name="Espace réservé du contenu 2"/>
          <p:cNvSpPr>
            <a:spLocks noGrp="1"/>
          </p:cNvSpPr>
          <p:nvPr>
            <p:ph idx="1"/>
          </p:nvPr>
        </p:nvSpPr>
        <p:spPr/>
        <p:txBody>
          <a:bodyPr/>
          <a:lstStyle/>
          <a:p>
            <a:r>
              <a:rPr lang="fr-FR" sz="1600" dirty="0" smtClean="0"/>
              <a:t>leur conseillant de résilier leur abonnement chez Orange  !</a:t>
            </a:r>
          </a:p>
          <a:p>
            <a:r>
              <a:rPr lang="fr-FR" sz="1600" dirty="0" smtClean="0"/>
              <a:t>L'opérateur a déjà eu des négociations difficiles avec </a:t>
            </a:r>
            <a:r>
              <a:rPr lang="fr-FR" sz="1600" dirty="0" smtClean="0">
                <a:hlinkClick r:id="rId2" tooltip="dossier google"/>
              </a:rPr>
              <a:t>Google</a:t>
            </a:r>
            <a:r>
              <a:rPr lang="fr-FR" sz="1600" dirty="0" smtClean="0"/>
              <a:t> (qui a fini par lui verser un montant jugé </a:t>
            </a:r>
            <a:r>
              <a:rPr lang="fr-FR" sz="1600" i="1" dirty="0" smtClean="0"/>
              <a:t>en interne « ridicule »</a:t>
            </a:r>
            <a:r>
              <a:rPr lang="fr-FR" sz="1600" dirty="0" smtClean="0"/>
              <a:t> ), dont le service </a:t>
            </a:r>
            <a:r>
              <a:rPr lang="fr-FR" sz="1600" dirty="0" err="1" smtClean="0"/>
              <a:t>YouTube</a:t>
            </a:r>
            <a:r>
              <a:rPr lang="fr-FR" sz="1600" dirty="0" smtClean="0"/>
              <a:t> dévore ses ressources. Mais jamais il n'a subi une telle attaque médiatique. D'autant plus qu'il venait de conclure un accord de transit avec </a:t>
            </a:r>
            <a:r>
              <a:rPr lang="fr-FR" sz="1600" dirty="0" err="1" smtClean="0"/>
              <a:t>Leaseweb</a:t>
            </a:r>
            <a:r>
              <a:rPr lang="fr-FR" sz="1600" dirty="0" smtClean="0"/>
              <a:t>, l'un des fournisseurs qui héberge et achemine les contenus de </a:t>
            </a:r>
            <a:r>
              <a:rPr lang="fr-FR" sz="1600" dirty="0" err="1" smtClean="0"/>
              <a:t>Megaupload</a:t>
            </a:r>
            <a:r>
              <a:rPr lang="fr-FR" sz="1600" dirty="0" smtClean="0"/>
              <a:t> jusqu'aux opérateurs grand public. Or, ce dernier a apparemment préféré envoyer tout le trafic via </a:t>
            </a:r>
            <a:r>
              <a:rPr lang="fr-FR" sz="1600" dirty="0" err="1" smtClean="0"/>
              <a:t>Cogent</a:t>
            </a:r>
            <a:r>
              <a:rPr lang="fr-FR" sz="1600" dirty="0" smtClean="0"/>
              <a:t>, un autre opérateur de transit... réputé bon marché. </a:t>
            </a:r>
            <a:r>
              <a:rPr lang="fr-FR" sz="1600" i="1" dirty="0" smtClean="0"/>
              <a:t>« </a:t>
            </a:r>
            <a:r>
              <a:rPr lang="fr-FR" sz="1600" i="1" dirty="0" err="1" smtClean="0"/>
              <a:t>Cogent</a:t>
            </a:r>
            <a:r>
              <a:rPr lang="fr-FR" sz="1600" i="1" dirty="0" smtClean="0"/>
              <a:t> a cassé les prix avec une qualité de connexion assez faible, en construisant son réseau à l'économie »</a:t>
            </a:r>
            <a:r>
              <a:rPr lang="fr-FR" sz="1600" dirty="0" smtClean="0"/>
              <a:t>, rappelle Jean-Michel Planche, président de </a:t>
            </a:r>
            <a:r>
              <a:rPr lang="fr-FR" sz="1600" dirty="0" err="1" smtClean="0"/>
              <a:t>Witbe</a:t>
            </a:r>
            <a:r>
              <a:rPr lang="fr-FR" sz="1600" dirty="0" smtClean="0"/>
              <a:t>, opérateur spécialisé dans l'optimisation du trafic. </a:t>
            </a:r>
            <a:r>
              <a:rPr lang="fr-FR" sz="1600" i="1" dirty="0" smtClean="0"/>
              <a:t>« Tout le monde s'abat sur Orange. Mais pour résoudre ses problèmes, </a:t>
            </a:r>
            <a:r>
              <a:rPr lang="fr-FR" sz="1600" i="1" dirty="0" err="1" smtClean="0"/>
              <a:t>Megaupload</a:t>
            </a:r>
            <a:r>
              <a:rPr lang="fr-FR" sz="1600" i="1" dirty="0" smtClean="0"/>
              <a:t>, qui vend déjà des services premium, devrait ajouter un ou deux opérateurs de transit ou bien cesser de traiter avec </a:t>
            </a:r>
            <a:r>
              <a:rPr lang="fr-FR" sz="1600" i="1" dirty="0" err="1" smtClean="0"/>
              <a:t>Cogent</a:t>
            </a:r>
            <a:r>
              <a:rPr lang="fr-FR" sz="1600" i="1" dirty="0" smtClean="0"/>
              <a:t>. »</a:t>
            </a:r>
            <a:r>
              <a:rPr lang="fr-FR" sz="1600" dirty="0" smtClean="0"/>
              <a:t> </a:t>
            </a:r>
          </a:p>
          <a:p>
            <a:r>
              <a:rPr lang="fr-FR" sz="1600" dirty="0" smtClean="0"/>
              <a:t>Didier Duriez, le patron des réseaux chez l'opérateur historique, ne dit pas autre chose  : «</a:t>
            </a:r>
            <a:r>
              <a:rPr lang="fr-FR" sz="1600" i="1" dirty="0" smtClean="0"/>
              <a:t>  </a:t>
            </a:r>
            <a:r>
              <a:rPr lang="fr-FR" sz="1600" i="1" dirty="0" err="1" smtClean="0"/>
              <a:t>Megaupload</a:t>
            </a:r>
            <a:r>
              <a:rPr lang="fr-FR" sz="1600" i="1" dirty="0" smtClean="0"/>
              <a:t> donne l'impression que nous faisons de l'étranglement de trafic, alors que ce sont eux qui ne nous envoient pas le trafic là où nous sommes prêts à le recevoir. » </a:t>
            </a:r>
            <a:r>
              <a:rPr lang="fr-FR" sz="1600" dirty="0" smtClean="0"/>
              <a:t>Le groupe a décidé de ne pas en rester là  : </a:t>
            </a:r>
            <a:r>
              <a:rPr lang="fr-FR" sz="1600" i="1" dirty="0" smtClean="0"/>
              <a:t>« Nous sommes attachés à la neutralité des réseaux, et c'est la raison pour laquelle nous avons décidé de poursuivre </a:t>
            </a:r>
            <a:r>
              <a:rPr lang="fr-FR" sz="1600" i="1" dirty="0" err="1" smtClean="0"/>
              <a:t>Megaupload</a:t>
            </a:r>
            <a:r>
              <a:rPr lang="fr-FR" sz="1600" i="1" dirty="0" smtClean="0"/>
              <a:t> en justice. »</a:t>
            </a:r>
            <a:r>
              <a:rPr lang="fr-FR" sz="1600" dirty="0" smtClean="0"/>
              <a:t> </a:t>
            </a:r>
          </a:p>
          <a:p>
            <a:pPr>
              <a:buNone/>
            </a:pPr>
            <a:endParaRPr lang="fr-FR" dirty="0"/>
          </a:p>
        </p:txBody>
      </p:sp>
    </p:spTree>
    <p:extLst>
      <p:ext uri="{BB962C8B-B14F-4D97-AF65-F5344CB8AC3E}">
        <p14:creationId xmlns:p14="http://schemas.microsoft.com/office/powerpoint/2010/main" val="17514153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p:cNvSpPr>
            <a:spLocks noGrp="1"/>
          </p:cNvSpPr>
          <p:nvPr>
            <p:ph type="title" idx="4294967295"/>
          </p:nvPr>
        </p:nvSpPr>
        <p:spPr>
          <a:xfrm>
            <a:off x="285750" y="2428875"/>
            <a:ext cx="8229600" cy="2786063"/>
          </a:xfrm>
        </p:spPr>
        <p:txBody>
          <a:bodyPr/>
          <a:lstStyle/>
          <a:p>
            <a:pPr eaLnBrk="1" hangingPunct="1"/>
            <a:r>
              <a:rPr lang="fr-FR" smtClean="0"/>
              <a:t>Welcome to this MBA Course…</a:t>
            </a:r>
            <a:br>
              <a:rPr lang="fr-FR" smtClean="0"/>
            </a:br>
            <a:r>
              <a:rPr lang="fr-FR" smtClean="0"/>
              <a:t>IT &amp;Economy</a:t>
            </a:r>
          </a:p>
        </p:txBody>
      </p:sp>
      <p:pic>
        <p:nvPicPr>
          <p:cNvPr id="440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688" y="214313"/>
            <a:ext cx="2357437"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3"/>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684D14DD-2202-4584-8456-4EE1D47E0439}" type="slidenum">
              <a:rPr lang="fr-FR">
                <a:solidFill>
                  <a:schemeClr val="tx1">
                    <a:tint val="75000"/>
                  </a:schemeClr>
                </a:solidFill>
                <a:latin typeface="+mn-lt"/>
              </a:rPr>
              <a:pPr algn="r" fontAlgn="auto">
                <a:spcBef>
                  <a:spcPts val="0"/>
                </a:spcBef>
                <a:spcAft>
                  <a:spcPts val="0"/>
                </a:spcAft>
                <a:defRPr/>
              </a:pPr>
              <a:t>46</a:t>
            </a:fld>
            <a:endParaRPr lang="fr-FR">
              <a:solidFill>
                <a:schemeClr val="tx1">
                  <a:tint val="75000"/>
                </a:schemeClr>
              </a:solidFill>
              <a:latin typeface="+mn-lt"/>
            </a:endParaRPr>
          </a:p>
        </p:txBody>
      </p:sp>
    </p:spTree>
    <p:extLst>
      <p:ext uri="{BB962C8B-B14F-4D97-AF65-F5344CB8AC3E}">
        <p14:creationId xmlns:p14="http://schemas.microsoft.com/office/powerpoint/2010/main" val="15508998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17025"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1584D70A-C585-4044-BBC0-4B39213C2778}" type="slidenum">
              <a:rPr lang="fr-FR">
                <a:solidFill>
                  <a:schemeClr val="tx1">
                    <a:tint val="75000"/>
                  </a:schemeClr>
                </a:solidFill>
                <a:latin typeface="+mn-lt"/>
              </a:rPr>
              <a:pPr algn="r" fontAlgn="auto">
                <a:spcBef>
                  <a:spcPts val="0"/>
                </a:spcBef>
                <a:spcAft>
                  <a:spcPts val="0"/>
                </a:spcAft>
                <a:defRPr/>
              </a:pPr>
              <a:t>47</a:t>
            </a:fld>
            <a:endParaRPr lang="fr-FR">
              <a:solidFill>
                <a:schemeClr val="tx1">
                  <a:tint val="75000"/>
                </a:schemeClr>
              </a:solidFill>
              <a:latin typeface="+mn-lt"/>
            </a:endParaRPr>
          </a:p>
        </p:txBody>
      </p:sp>
    </p:spTree>
    <p:extLst>
      <p:ext uri="{BB962C8B-B14F-4D97-AF65-F5344CB8AC3E}">
        <p14:creationId xmlns:p14="http://schemas.microsoft.com/office/powerpoint/2010/main" val="24502985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re 1"/>
          <p:cNvSpPr>
            <a:spLocks noGrp="1"/>
          </p:cNvSpPr>
          <p:nvPr>
            <p:ph type="ctrTitle" idx="4294967295"/>
          </p:nvPr>
        </p:nvSpPr>
        <p:spPr>
          <a:xfrm>
            <a:off x="500063" y="4071938"/>
            <a:ext cx="7772400" cy="1470025"/>
          </a:xfrm>
        </p:spPr>
        <p:txBody>
          <a:bodyPr/>
          <a:lstStyle/>
          <a:p>
            <a:pPr eaLnBrk="1" hangingPunct="1"/>
            <a:r>
              <a:rPr lang="fr-FR" smtClean="0"/>
              <a:t>Qui fait le succès de l’i-phone ?</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785813"/>
            <a:ext cx="2667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7"/>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08A63BC8-4B57-4F7C-B0AC-0EC3BE7E7D37}" type="slidenum">
              <a:rPr lang="fr-FR">
                <a:solidFill>
                  <a:schemeClr val="tx1">
                    <a:tint val="75000"/>
                  </a:schemeClr>
                </a:solidFill>
                <a:latin typeface="+mn-lt"/>
              </a:rPr>
              <a:pPr algn="r" fontAlgn="auto">
                <a:spcBef>
                  <a:spcPts val="0"/>
                </a:spcBef>
                <a:spcAft>
                  <a:spcPts val="0"/>
                </a:spcAft>
                <a:defRPr/>
              </a:pPr>
              <a:t>48</a:t>
            </a:fld>
            <a:endParaRPr lang="fr-FR">
              <a:solidFill>
                <a:schemeClr val="tx1">
                  <a:tint val="75000"/>
                </a:schemeClr>
              </a:solidFill>
              <a:latin typeface="+mn-lt"/>
            </a:endParaRPr>
          </a:p>
        </p:txBody>
      </p:sp>
    </p:spTree>
    <p:extLst>
      <p:ext uri="{BB962C8B-B14F-4D97-AF65-F5344CB8AC3E}">
        <p14:creationId xmlns:p14="http://schemas.microsoft.com/office/powerpoint/2010/main" val="2606698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p:txBody>
          <a:bodyPr/>
          <a:lstStyle/>
          <a:p>
            <a:pPr eaLnBrk="1" hangingPunct="1"/>
            <a:r>
              <a:rPr lang="fr-FR" smtClean="0"/>
              <a:t>On insiste jamais assez sur l’ OS du mobile</a:t>
            </a:r>
            <a:endParaRPr lang="en-US" smtClean="0"/>
          </a:p>
        </p:txBody>
      </p:sp>
    </p:spTree>
    <p:extLst>
      <p:ext uri="{BB962C8B-B14F-4D97-AF65-F5344CB8AC3E}">
        <p14:creationId xmlns:p14="http://schemas.microsoft.com/office/powerpoint/2010/main" val="2307953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Dis grand-père, c’était comment avant les ordinateurs ?</a:t>
            </a:r>
            <a:endParaRPr lang="fr-FR" dirty="0"/>
          </a:p>
        </p:txBody>
      </p:sp>
      <p:pic>
        <p:nvPicPr>
          <p:cNvPr id="1026" name="Picture 2"/>
          <p:cNvPicPr>
            <a:picLocks noChangeAspect="1" noChangeArrowheads="1"/>
          </p:cNvPicPr>
          <p:nvPr/>
        </p:nvPicPr>
        <p:blipFill>
          <a:blip r:embed="rId2" cstate="print"/>
          <a:srcRect/>
          <a:stretch>
            <a:fillRect/>
          </a:stretch>
        </p:blipFill>
        <p:spPr bwMode="auto">
          <a:xfrm>
            <a:off x="2267744" y="1484785"/>
            <a:ext cx="3103293" cy="502906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300515" y="1484784"/>
            <a:ext cx="1701642" cy="50851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428625"/>
            <a:ext cx="5357812"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re 3"/>
          <p:cNvSpPr>
            <a:spLocks noGrp="1"/>
          </p:cNvSpPr>
          <p:nvPr>
            <p:ph type="title" idx="4294967295"/>
          </p:nvPr>
        </p:nvSpPr>
        <p:spPr>
          <a:xfrm>
            <a:off x="722313" y="4406900"/>
            <a:ext cx="7772400" cy="1362075"/>
          </a:xfrm>
        </p:spPr>
        <p:txBody>
          <a:bodyPr anchor="t"/>
          <a:lstStyle/>
          <a:p>
            <a:pPr algn="l" eaLnBrk="1" hangingPunct="1"/>
            <a:r>
              <a:rPr lang="fr-FR" sz="4000" b="1" dirty="0" smtClean="0"/>
              <a:t>INTRODUCTION</a:t>
            </a:r>
          </a:p>
        </p:txBody>
      </p:sp>
      <p:sp>
        <p:nvSpPr>
          <p:cNvPr id="48132" name="Espace réservé du texte 4"/>
          <p:cNvSpPr>
            <a:spLocks noGrp="1"/>
          </p:cNvSpPr>
          <p:nvPr>
            <p:ph type="body" idx="4294967295"/>
          </p:nvPr>
        </p:nvSpPr>
        <p:spPr>
          <a:xfrm>
            <a:off x="722313" y="2906713"/>
            <a:ext cx="7772400" cy="1500187"/>
          </a:xfrm>
        </p:spPr>
        <p:txBody>
          <a:bodyPr anchor="b"/>
          <a:lstStyle/>
          <a:p>
            <a:pPr marL="0" indent="0" eaLnBrk="1" hangingPunct="1">
              <a:buFontTx/>
              <a:buNone/>
            </a:pPr>
            <a:r>
              <a:rPr lang="fr-FR" sz="2000" smtClean="0">
                <a:solidFill>
                  <a:srgbClr val="898989"/>
                </a:solidFill>
              </a:rPr>
              <a:t>La galaxie mobile</a:t>
            </a:r>
          </a:p>
        </p:txBody>
      </p:sp>
      <p:sp>
        <p:nvSpPr>
          <p:cNvPr id="7" name="Espace réservé du numéro de diapositive 6"/>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23EF3540-86E3-4D94-B9FF-E24ECC5468E1}" type="slidenum">
              <a:rPr lang="fr-FR">
                <a:solidFill>
                  <a:schemeClr val="tx1">
                    <a:tint val="75000"/>
                  </a:schemeClr>
                </a:solidFill>
                <a:latin typeface="+mn-lt"/>
              </a:rPr>
              <a:pPr algn="r" fontAlgn="auto">
                <a:spcBef>
                  <a:spcPts val="0"/>
                </a:spcBef>
                <a:spcAft>
                  <a:spcPts val="0"/>
                </a:spcAft>
                <a:defRPr/>
              </a:pPr>
              <a:t>50</a:t>
            </a:fld>
            <a:endParaRPr lang="fr-FR">
              <a:solidFill>
                <a:schemeClr val="tx1">
                  <a:tint val="75000"/>
                </a:schemeClr>
              </a:solidFill>
              <a:latin typeface="+mn-lt"/>
            </a:endParaRPr>
          </a:p>
        </p:txBody>
      </p:sp>
    </p:spTree>
    <p:extLst>
      <p:ext uri="{BB962C8B-B14F-4D97-AF65-F5344CB8AC3E}">
        <p14:creationId xmlns:p14="http://schemas.microsoft.com/office/powerpoint/2010/main" val="1109041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idx="4294967295"/>
          </p:nvPr>
        </p:nvSpPr>
        <p:spPr/>
        <p:txBody>
          <a:bodyPr/>
          <a:lstStyle/>
          <a:p>
            <a:pPr eaLnBrk="1" hangingPunct="1"/>
            <a:r>
              <a:rPr lang="fr-FR" smtClean="0"/>
              <a:t>La galaxie mobile</a:t>
            </a:r>
          </a:p>
        </p:txBody>
      </p:sp>
      <p:sp>
        <p:nvSpPr>
          <p:cNvPr id="4" name="Ellipse 3"/>
          <p:cNvSpPr/>
          <p:nvPr/>
        </p:nvSpPr>
        <p:spPr>
          <a:xfrm>
            <a:off x="0" y="1714500"/>
            <a:ext cx="9001125" cy="4786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5" name="Ellipse 4"/>
          <p:cNvSpPr/>
          <p:nvPr/>
        </p:nvSpPr>
        <p:spPr>
          <a:xfrm rot="20299139">
            <a:off x="1249363" y="2622550"/>
            <a:ext cx="6653212" cy="3009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6" name="Ellipse 5"/>
          <p:cNvSpPr/>
          <p:nvPr/>
        </p:nvSpPr>
        <p:spPr>
          <a:xfrm>
            <a:off x="2881313" y="3259138"/>
            <a:ext cx="3313112" cy="18224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14500"/>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38" y="1357313"/>
            <a:ext cx="6905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6563" y="5357813"/>
            <a:ext cx="120967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63" y="6156325"/>
            <a:ext cx="1214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643438"/>
            <a:ext cx="857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928938"/>
            <a:ext cx="1000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4875" y="6076950"/>
            <a:ext cx="9763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0" y="1500188"/>
            <a:ext cx="142875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2313" y="371475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7688" y="2286000"/>
            <a:ext cx="6429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0438" y="5500688"/>
            <a:ext cx="10175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7875" y="2071688"/>
            <a:ext cx="3905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1" name="Picture 1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29188" y="5286375"/>
            <a:ext cx="866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2"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6063" y="2428875"/>
            <a:ext cx="841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3" name="Picture 2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85875" y="5214938"/>
            <a:ext cx="9286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4"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86563" y="2571750"/>
            <a:ext cx="9286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5" name="Picture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6250" y="3000375"/>
            <a:ext cx="857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6" name="Picture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6063" y="4572000"/>
            <a:ext cx="121443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7" name="Picture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563" y="4429125"/>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8" name="Picture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57688" y="4714875"/>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9" name="Picture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14625" y="3714750"/>
            <a:ext cx="10001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Espace réservé du numéro de diapositive 27"/>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7FB44802-54DF-45C6-ADE3-A105905090E1}" type="slidenum">
              <a:rPr lang="fr-FR">
                <a:solidFill>
                  <a:schemeClr val="tx1">
                    <a:tint val="75000"/>
                  </a:schemeClr>
                </a:solidFill>
                <a:latin typeface="+mn-lt"/>
              </a:rPr>
              <a:pPr algn="r" fontAlgn="auto">
                <a:spcBef>
                  <a:spcPts val="0"/>
                </a:spcBef>
                <a:spcAft>
                  <a:spcPts val="0"/>
                </a:spcAft>
                <a:defRPr/>
              </a:pPr>
              <a:t>51</a:t>
            </a:fld>
            <a:endParaRPr lang="fr-FR">
              <a:solidFill>
                <a:schemeClr val="tx1">
                  <a:tint val="75000"/>
                </a:schemeClr>
              </a:solidFill>
              <a:latin typeface="+mn-lt"/>
            </a:endParaRPr>
          </a:p>
        </p:txBody>
      </p:sp>
      <p:pic>
        <p:nvPicPr>
          <p:cNvPr id="2" name="Imag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79358" y="3762375"/>
            <a:ext cx="1143000" cy="762000"/>
          </a:xfrm>
          <a:prstGeom prst="rect">
            <a:avLst/>
          </a:prstGeom>
        </p:spPr>
      </p:pic>
    </p:spTree>
    <p:extLst>
      <p:ext uri="{BB962C8B-B14F-4D97-AF65-F5344CB8AC3E}">
        <p14:creationId xmlns:p14="http://schemas.microsoft.com/office/powerpoint/2010/main" val="15810764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idx="4294967295"/>
          </p:nvPr>
        </p:nvSpPr>
        <p:spPr/>
        <p:txBody>
          <a:bodyPr/>
          <a:lstStyle/>
          <a:p>
            <a:pPr eaLnBrk="1" hangingPunct="1"/>
            <a:r>
              <a:rPr lang="fr-FR" smtClean="0"/>
              <a:t>La galaxie mobile</a:t>
            </a:r>
          </a:p>
        </p:txBody>
      </p:sp>
      <p:sp>
        <p:nvSpPr>
          <p:cNvPr id="50179" name="Espace réservé du contenu 2"/>
          <p:cNvSpPr>
            <a:spLocks noGrp="1"/>
          </p:cNvSpPr>
          <p:nvPr>
            <p:ph idx="4294967295"/>
          </p:nvPr>
        </p:nvSpPr>
        <p:spPr/>
        <p:txBody>
          <a:bodyPr/>
          <a:lstStyle/>
          <a:p>
            <a:pPr eaLnBrk="1" hangingPunct="1"/>
            <a:r>
              <a:rPr lang="fr-FR" sz="2800" smtClean="0"/>
              <a:t>Plus de 5 milliards de personnes dans le monde utilisent un mobile, selon Ericsson en 2010.</a:t>
            </a:r>
          </a:p>
          <a:p>
            <a:pPr eaLnBrk="1" hangingPunct="1"/>
            <a:r>
              <a:rPr lang="fr-FR" sz="2800" smtClean="0"/>
              <a:t>Environ 40% des mobiles vendus dans le monde sont de marque Nokia (Juillet 08)</a:t>
            </a:r>
          </a:p>
          <a:p>
            <a:pPr eaLnBrk="1" hangingPunct="1"/>
            <a:r>
              <a:rPr lang="fr-FR" sz="2800" smtClean="0"/>
              <a:t>Toutes les 2 semaines, les Chinois envoient plus de 6 milliards de SMS, soit deux fois la population mondiale en SMS tous les mois.</a:t>
            </a:r>
          </a:p>
          <a:p>
            <a:pPr eaLnBrk="1" hangingPunct="1"/>
            <a:r>
              <a:rPr lang="fr-FR" sz="2800" smtClean="0"/>
              <a:t>24,3 millions de mobile vendu en France en 2008 (Source GFK)</a:t>
            </a:r>
          </a:p>
        </p:txBody>
      </p:sp>
      <p:sp>
        <p:nvSpPr>
          <p:cNvPr id="4" name="Espace réservé du numéro de diapositive 3"/>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DD2AE0D0-8A6F-4B33-8A23-5E7ADDD96532}" type="slidenum">
              <a:rPr lang="fr-FR">
                <a:solidFill>
                  <a:schemeClr val="tx1">
                    <a:tint val="75000"/>
                  </a:schemeClr>
                </a:solidFill>
                <a:latin typeface="+mn-lt"/>
              </a:rPr>
              <a:pPr algn="r" fontAlgn="auto">
                <a:spcBef>
                  <a:spcPts val="0"/>
                </a:spcBef>
                <a:spcAft>
                  <a:spcPts val="0"/>
                </a:spcAft>
                <a:defRPr/>
              </a:pPr>
              <a:t>52</a:t>
            </a:fld>
            <a:endParaRPr lang="fr-FR">
              <a:solidFill>
                <a:schemeClr val="tx1">
                  <a:tint val="75000"/>
                </a:schemeClr>
              </a:solidFill>
              <a:latin typeface="+mn-lt"/>
            </a:endParaRPr>
          </a:p>
        </p:txBody>
      </p:sp>
    </p:spTree>
    <p:extLst>
      <p:ext uri="{BB962C8B-B14F-4D97-AF65-F5344CB8AC3E}">
        <p14:creationId xmlns:p14="http://schemas.microsoft.com/office/powerpoint/2010/main" val="39421753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1653908181"/>
              </p:ext>
            </p:extLst>
          </p:nvPr>
        </p:nvGraphicFramePr>
        <p:xfrm>
          <a:off x="827582" y="1988842"/>
          <a:ext cx="7632850" cy="4176461"/>
        </p:xfrm>
        <a:graphic>
          <a:graphicData uri="http://schemas.openxmlformats.org/drawingml/2006/table">
            <a:tbl>
              <a:tblPr/>
              <a:tblGrid>
                <a:gridCol w="2237643"/>
                <a:gridCol w="1255567"/>
                <a:gridCol w="1379880"/>
                <a:gridCol w="1379880"/>
                <a:gridCol w="1379880"/>
              </a:tblGrid>
              <a:tr h="1252939">
                <a:tc>
                  <a:txBody>
                    <a:bodyPr/>
                    <a:lstStyle/>
                    <a:p>
                      <a:pPr algn="l"/>
                      <a:r>
                        <a:rPr lang="fr-FR" b="1" dirty="0" err="1"/>
                        <a:t>Company</a:t>
                      </a:r>
                      <a:endParaRPr lang="fr-FR" dirty="0"/>
                    </a:p>
                  </a:txBody>
                  <a:tcPr marL="0" marR="0" marT="0" marB="0">
                    <a:lnL>
                      <a:noFill/>
                    </a:lnL>
                    <a:lnR>
                      <a:noFill/>
                    </a:lnR>
                    <a:lnT>
                      <a:noFill/>
                    </a:lnT>
                    <a:lnB>
                      <a:noFill/>
                    </a:lnB>
                  </a:tcPr>
                </a:tc>
                <a:tc>
                  <a:txBody>
                    <a:bodyPr/>
                    <a:lstStyle/>
                    <a:p>
                      <a:pPr algn="r"/>
                      <a:r>
                        <a:rPr lang="fr-FR" b="1"/>
                        <a:t>2013</a:t>
                      </a:r>
                      <a:endParaRPr lang="fr-FR"/>
                    </a:p>
                    <a:p>
                      <a:pPr algn="r"/>
                      <a:r>
                        <a:rPr lang="fr-FR" b="1"/>
                        <a:t>Units</a:t>
                      </a:r>
                      <a:endParaRPr lang="fr-FR"/>
                    </a:p>
                  </a:txBody>
                  <a:tcPr marL="0" marR="0" marT="0" marB="0">
                    <a:lnL>
                      <a:noFill/>
                    </a:lnL>
                    <a:lnR>
                      <a:noFill/>
                    </a:lnR>
                    <a:lnT>
                      <a:noFill/>
                    </a:lnT>
                    <a:lnB>
                      <a:noFill/>
                    </a:lnB>
                  </a:tcPr>
                </a:tc>
                <a:tc>
                  <a:txBody>
                    <a:bodyPr/>
                    <a:lstStyle/>
                    <a:p>
                      <a:pPr algn="r"/>
                      <a:r>
                        <a:rPr lang="fr-FR" b="1"/>
                        <a:t>2013 Market Share (%)</a:t>
                      </a:r>
                      <a:endParaRPr lang="fr-FR"/>
                    </a:p>
                  </a:txBody>
                  <a:tcPr marL="0" marR="0" marT="0" marB="0">
                    <a:lnL>
                      <a:noFill/>
                    </a:lnL>
                    <a:lnR>
                      <a:noFill/>
                    </a:lnR>
                    <a:lnT>
                      <a:noFill/>
                    </a:lnT>
                    <a:lnB>
                      <a:noFill/>
                    </a:lnB>
                  </a:tcPr>
                </a:tc>
                <a:tc>
                  <a:txBody>
                    <a:bodyPr/>
                    <a:lstStyle/>
                    <a:p>
                      <a:pPr algn="r"/>
                      <a:r>
                        <a:rPr lang="fr-FR" b="1"/>
                        <a:t>2012</a:t>
                      </a:r>
                      <a:endParaRPr lang="fr-FR"/>
                    </a:p>
                    <a:p>
                      <a:pPr algn="r"/>
                      <a:r>
                        <a:rPr lang="fr-FR" b="1"/>
                        <a:t>Units</a:t>
                      </a:r>
                      <a:endParaRPr lang="fr-FR"/>
                    </a:p>
                  </a:txBody>
                  <a:tcPr marL="0" marR="0" marT="0" marB="0">
                    <a:lnL>
                      <a:noFill/>
                    </a:lnL>
                    <a:lnR>
                      <a:noFill/>
                    </a:lnR>
                    <a:lnT>
                      <a:noFill/>
                    </a:lnT>
                    <a:lnB>
                      <a:noFill/>
                    </a:lnB>
                  </a:tcPr>
                </a:tc>
                <a:tc>
                  <a:txBody>
                    <a:bodyPr/>
                    <a:lstStyle/>
                    <a:p>
                      <a:pPr algn="r"/>
                      <a:r>
                        <a:rPr lang="fr-FR" b="1"/>
                        <a:t>2012 Market Share (%)</a:t>
                      </a:r>
                      <a:endParaRPr lang="fr-FR"/>
                    </a:p>
                  </a:txBody>
                  <a:tcPr marL="0" marR="0" marT="0" marB="0">
                    <a:lnL>
                      <a:noFill/>
                    </a:lnL>
                    <a:lnR>
                      <a:noFill/>
                    </a:lnR>
                    <a:lnT>
                      <a:noFill/>
                    </a:lnT>
                    <a:lnB>
                      <a:noFill/>
                    </a:lnB>
                  </a:tcPr>
                </a:tc>
              </a:tr>
              <a:tr h="417646">
                <a:tc>
                  <a:txBody>
                    <a:bodyPr/>
                    <a:lstStyle/>
                    <a:p>
                      <a:r>
                        <a:rPr lang="fr-FR"/>
                        <a:t>Samsung</a:t>
                      </a:r>
                    </a:p>
                  </a:txBody>
                  <a:tcPr marL="0" marR="0" marT="0" marB="0" anchor="b">
                    <a:lnL>
                      <a:noFill/>
                    </a:lnL>
                    <a:lnR>
                      <a:noFill/>
                    </a:lnR>
                    <a:lnT>
                      <a:noFill/>
                    </a:lnT>
                    <a:lnB>
                      <a:noFill/>
                    </a:lnB>
                  </a:tcPr>
                </a:tc>
                <a:tc>
                  <a:txBody>
                    <a:bodyPr/>
                    <a:lstStyle/>
                    <a:p>
                      <a:pPr algn="r"/>
                      <a:r>
                        <a:rPr lang="fr-FR"/>
                        <a:t>299,794.9</a:t>
                      </a:r>
                    </a:p>
                  </a:txBody>
                  <a:tcPr marL="0" marR="0" marT="0" marB="0" anchor="b">
                    <a:lnL>
                      <a:noFill/>
                    </a:lnL>
                    <a:lnR>
                      <a:noFill/>
                    </a:lnR>
                    <a:lnT>
                      <a:noFill/>
                    </a:lnT>
                    <a:lnB>
                      <a:noFill/>
                    </a:lnB>
                  </a:tcPr>
                </a:tc>
                <a:tc>
                  <a:txBody>
                    <a:bodyPr/>
                    <a:lstStyle/>
                    <a:p>
                      <a:pPr algn="r"/>
                      <a:r>
                        <a:rPr lang="fr-FR"/>
                        <a:t>31.0</a:t>
                      </a:r>
                    </a:p>
                  </a:txBody>
                  <a:tcPr marL="0" marR="0" marT="0" marB="0" anchor="b">
                    <a:lnL>
                      <a:noFill/>
                    </a:lnL>
                    <a:lnR>
                      <a:noFill/>
                    </a:lnR>
                    <a:lnT>
                      <a:noFill/>
                    </a:lnT>
                    <a:lnB>
                      <a:noFill/>
                    </a:lnB>
                  </a:tcPr>
                </a:tc>
                <a:tc>
                  <a:txBody>
                    <a:bodyPr/>
                    <a:lstStyle/>
                    <a:p>
                      <a:pPr algn="r"/>
                      <a:r>
                        <a:rPr lang="fr-FR"/>
                        <a:t>205,767.1</a:t>
                      </a:r>
                    </a:p>
                  </a:txBody>
                  <a:tcPr marL="0" marR="0" marT="0" marB="0" anchor="b">
                    <a:lnL>
                      <a:noFill/>
                    </a:lnL>
                    <a:lnR>
                      <a:noFill/>
                    </a:lnR>
                    <a:lnT>
                      <a:noFill/>
                    </a:lnT>
                    <a:lnB>
                      <a:noFill/>
                    </a:lnB>
                  </a:tcPr>
                </a:tc>
                <a:tc>
                  <a:txBody>
                    <a:bodyPr/>
                    <a:lstStyle/>
                    <a:p>
                      <a:pPr algn="r"/>
                      <a:r>
                        <a:rPr lang="fr-FR"/>
                        <a:t>30.3</a:t>
                      </a:r>
                    </a:p>
                  </a:txBody>
                  <a:tcPr marL="0" marR="0" marT="0" marB="0" anchor="b">
                    <a:lnL>
                      <a:noFill/>
                    </a:lnL>
                    <a:lnR>
                      <a:noFill/>
                    </a:lnR>
                    <a:lnT>
                      <a:noFill/>
                    </a:lnT>
                    <a:lnB>
                      <a:noFill/>
                    </a:lnB>
                  </a:tcPr>
                </a:tc>
              </a:tr>
              <a:tr h="417646">
                <a:tc>
                  <a:txBody>
                    <a:bodyPr/>
                    <a:lstStyle/>
                    <a:p>
                      <a:r>
                        <a:rPr lang="fr-FR"/>
                        <a:t>Apple</a:t>
                      </a:r>
                    </a:p>
                  </a:txBody>
                  <a:tcPr marL="0" marR="0" marT="0" marB="0" anchor="b">
                    <a:lnL>
                      <a:noFill/>
                    </a:lnL>
                    <a:lnR>
                      <a:noFill/>
                    </a:lnR>
                    <a:lnT>
                      <a:noFill/>
                    </a:lnT>
                    <a:lnB>
                      <a:noFill/>
                    </a:lnB>
                  </a:tcPr>
                </a:tc>
                <a:tc>
                  <a:txBody>
                    <a:bodyPr/>
                    <a:lstStyle/>
                    <a:p>
                      <a:pPr algn="r"/>
                      <a:r>
                        <a:rPr lang="fr-FR"/>
                        <a:t>150,785.9</a:t>
                      </a:r>
                    </a:p>
                  </a:txBody>
                  <a:tcPr marL="0" marR="0" marT="0" marB="0" anchor="b">
                    <a:lnL>
                      <a:noFill/>
                    </a:lnL>
                    <a:lnR>
                      <a:noFill/>
                    </a:lnR>
                    <a:lnT>
                      <a:noFill/>
                    </a:lnT>
                    <a:lnB>
                      <a:noFill/>
                    </a:lnB>
                  </a:tcPr>
                </a:tc>
                <a:tc>
                  <a:txBody>
                    <a:bodyPr/>
                    <a:lstStyle/>
                    <a:p>
                      <a:pPr algn="r"/>
                      <a:r>
                        <a:rPr lang="fr-FR"/>
                        <a:t>15.6</a:t>
                      </a:r>
                    </a:p>
                  </a:txBody>
                  <a:tcPr marL="0" marR="0" marT="0" marB="0" anchor="b">
                    <a:lnL>
                      <a:noFill/>
                    </a:lnL>
                    <a:lnR>
                      <a:noFill/>
                    </a:lnR>
                    <a:lnT>
                      <a:noFill/>
                    </a:lnT>
                    <a:lnB>
                      <a:noFill/>
                    </a:lnB>
                  </a:tcPr>
                </a:tc>
                <a:tc>
                  <a:txBody>
                    <a:bodyPr/>
                    <a:lstStyle/>
                    <a:p>
                      <a:pPr algn="r"/>
                      <a:r>
                        <a:rPr lang="fr-FR"/>
                        <a:t>130,133.2</a:t>
                      </a:r>
                    </a:p>
                  </a:txBody>
                  <a:tcPr marL="0" marR="0" marT="0" marB="0" anchor="b">
                    <a:lnL>
                      <a:noFill/>
                    </a:lnL>
                    <a:lnR>
                      <a:noFill/>
                    </a:lnR>
                    <a:lnT>
                      <a:noFill/>
                    </a:lnT>
                    <a:lnB>
                      <a:noFill/>
                    </a:lnB>
                  </a:tcPr>
                </a:tc>
                <a:tc>
                  <a:txBody>
                    <a:bodyPr/>
                    <a:lstStyle/>
                    <a:p>
                      <a:pPr algn="r"/>
                      <a:r>
                        <a:rPr lang="fr-FR"/>
                        <a:t>19.1</a:t>
                      </a:r>
                    </a:p>
                  </a:txBody>
                  <a:tcPr marL="0" marR="0" marT="0" marB="0" anchor="b">
                    <a:lnL>
                      <a:noFill/>
                    </a:lnL>
                    <a:lnR>
                      <a:noFill/>
                    </a:lnR>
                    <a:lnT>
                      <a:noFill/>
                    </a:lnT>
                    <a:lnB>
                      <a:noFill/>
                    </a:lnB>
                  </a:tcPr>
                </a:tc>
              </a:tr>
              <a:tr h="417646">
                <a:tc>
                  <a:txBody>
                    <a:bodyPr/>
                    <a:lstStyle/>
                    <a:p>
                      <a:r>
                        <a:rPr lang="fr-FR"/>
                        <a:t>Huawei</a:t>
                      </a:r>
                    </a:p>
                  </a:txBody>
                  <a:tcPr marL="0" marR="0" marT="0" marB="0" anchor="b">
                    <a:lnL>
                      <a:noFill/>
                    </a:lnL>
                    <a:lnR>
                      <a:noFill/>
                    </a:lnR>
                    <a:lnT>
                      <a:noFill/>
                    </a:lnT>
                    <a:lnB>
                      <a:noFill/>
                    </a:lnB>
                  </a:tcPr>
                </a:tc>
                <a:tc>
                  <a:txBody>
                    <a:bodyPr/>
                    <a:lstStyle/>
                    <a:p>
                      <a:pPr algn="r"/>
                      <a:r>
                        <a:rPr lang="fr-FR"/>
                        <a:t>46,609.4</a:t>
                      </a:r>
                    </a:p>
                  </a:txBody>
                  <a:tcPr marL="0" marR="0" marT="0" marB="0" anchor="b">
                    <a:lnL>
                      <a:noFill/>
                    </a:lnL>
                    <a:lnR>
                      <a:noFill/>
                    </a:lnR>
                    <a:lnT>
                      <a:noFill/>
                    </a:lnT>
                    <a:lnB>
                      <a:noFill/>
                    </a:lnB>
                  </a:tcPr>
                </a:tc>
                <a:tc>
                  <a:txBody>
                    <a:bodyPr/>
                    <a:lstStyle/>
                    <a:p>
                      <a:pPr algn="r"/>
                      <a:r>
                        <a:rPr lang="fr-FR"/>
                        <a:t>4.8</a:t>
                      </a:r>
                    </a:p>
                  </a:txBody>
                  <a:tcPr marL="0" marR="0" marT="0" marB="0" anchor="b">
                    <a:lnL>
                      <a:noFill/>
                    </a:lnL>
                    <a:lnR>
                      <a:noFill/>
                    </a:lnR>
                    <a:lnT>
                      <a:noFill/>
                    </a:lnT>
                    <a:lnB>
                      <a:noFill/>
                    </a:lnB>
                  </a:tcPr>
                </a:tc>
                <a:tc>
                  <a:txBody>
                    <a:bodyPr/>
                    <a:lstStyle/>
                    <a:p>
                      <a:pPr algn="r"/>
                      <a:r>
                        <a:rPr lang="fr-FR"/>
                        <a:t>27,168.7</a:t>
                      </a:r>
                    </a:p>
                  </a:txBody>
                  <a:tcPr marL="0" marR="0" marT="0" marB="0" anchor="b">
                    <a:lnL>
                      <a:noFill/>
                    </a:lnL>
                    <a:lnR>
                      <a:noFill/>
                    </a:lnR>
                    <a:lnT>
                      <a:noFill/>
                    </a:lnT>
                    <a:lnB>
                      <a:noFill/>
                    </a:lnB>
                  </a:tcPr>
                </a:tc>
                <a:tc>
                  <a:txBody>
                    <a:bodyPr/>
                    <a:lstStyle/>
                    <a:p>
                      <a:pPr algn="r"/>
                      <a:r>
                        <a:rPr lang="fr-FR"/>
                        <a:t>4.0</a:t>
                      </a:r>
                    </a:p>
                  </a:txBody>
                  <a:tcPr marL="0" marR="0" marT="0" marB="0" anchor="b">
                    <a:lnL>
                      <a:noFill/>
                    </a:lnL>
                    <a:lnR>
                      <a:noFill/>
                    </a:lnR>
                    <a:lnT>
                      <a:noFill/>
                    </a:lnT>
                    <a:lnB>
                      <a:noFill/>
                    </a:lnB>
                  </a:tcPr>
                </a:tc>
              </a:tr>
              <a:tr h="417646">
                <a:tc>
                  <a:txBody>
                    <a:bodyPr/>
                    <a:lstStyle/>
                    <a:p>
                      <a:r>
                        <a:rPr lang="fr-FR"/>
                        <a:t>LG Electronics</a:t>
                      </a:r>
                    </a:p>
                  </a:txBody>
                  <a:tcPr marL="0" marR="0" marT="0" marB="0" anchor="b">
                    <a:lnL>
                      <a:noFill/>
                    </a:lnL>
                    <a:lnR>
                      <a:noFill/>
                    </a:lnR>
                    <a:lnT>
                      <a:noFill/>
                    </a:lnT>
                    <a:lnB>
                      <a:noFill/>
                    </a:lnB>
                  </a:tcPr>
                </a:tc>
                <a:tc>
                  <a:txBody>
                    <a:bodyPr/>
                    <a:lstStyle/>
                    <a:p>
                      <a:pPr algn="r"/>
                      <a:r>
                        <a:rPr lang="fr-FR"/>
                        <a:t>46,431.8</a:t>
                      </a:r>
                    </a:p>
                  </a:txBody>
                  <a:tcPr marL="0" marR="0" marT="0" marB="0" anchor="b">
                    <a:lnL>
                      <a:noFill/>
                    </a:lnL>
                    <a:lnR>
                      <a:noFill/>
                    </a:lnR>
                    <a:lnT>
                      <a:noFill/>
                    </a:lnT>
                    <a:lnB>
                      <a:noFill/>
                    </a:lnB>
                  </a:tcPr>
                </a:tc>
                <a:tc>
                  <a:txBody>
                    <a:bodyPr/>
                    <a:lstStyle/>
                    <a:p>
                      <a:pPr algn="r"/>
                      <a:r>
                        <a:rPr lang="fr-FR"/>
                        <a:t>4.8</a:t>
                      </a:r>
                    </a:p>
                  </a:txBody>
                  <a:tcPr marL="0" marR="0" marT="0" marB="0" anchor="b">
                    <a:lnL>
                      <a:noFill/>
                    </a:lnL>
                    <a:lnR>
                      <a:noFill/>
                    </a:lnR>
                    <a:lnT>
                      <a:noFill/>
                    </a:lnT>
                    <a:lnB>
                      <a:noFill/>
                    </a:lnB>
                  </a:tcPr>
                </a:tc>
                <a:tc>
                  <a:txBody>
                    <a:bodyPr/>
                    <a:lstStyle/>
                    <a:p>
                      <a:pPr algn="r"/>
                      <a:r>
                        <a:rPr lang="fr-FR"/>
                        <a:t>25,814.1</a:t>
                      </a:r>
                    </a:p>
                  </a:txBody>
                  <a:tcPr marL="0" marR="0" marT="0" marB="0" anchor="b">
                    <a:lnL>
                      <a:noFill/>
                    </a:lnL>
                    <a:lnR>
                      <a:noFill/>
                    </a:lnR>
                    <a:lnT>
                      <a:noFill/>
                    </a:lnT>
                    <a:lnB>
                      <a:noFill/>
                    </a:lnB>
                  </a:tcPr>
                </a:tc>
                <a:tc>
                  <a:txBody>
                    <a:bodyPr/>
                    <a:lstStyle/>
                    <a:p>
                      <a:pPr algn="r"/>
                      <a:r>
                        <a:rPr lang="fr-FR"/>
                        <a:t>3.8</a:t>
                      </a:r>
                    </a:p>
                  </a:txBody>
                  <a:tcPr marL="0" marR="0" marT="0" marB="0" anchor="b">
                    <a:lnL>
                      <a:noFill/>
                    </a:lnL>
                    <a:lnR>
                      <a:noFill/>
                    </a:lnR>
                    <a:lnT>
                      <a:noFill/>
                    </a:lnT>
                    <a:lnB>
                      <a:noFill/>
                    </a:lnB>
                  </a:tcPr>
                </a:tc>
              </a:tr>
              <a:tr h="417646">
                <a:tc>
                  <a:txBody>
                    <a:bodyPr/>
                    <a:lstStyle/>
                    <a:p>
                      <a:r>
                        <a:rPr lang="fr-FR"/>
                        <a:t>Lenovo</a:t>
                      </a:r>
                    </a:p>
                  </a:txBody>
                  <a:tcPr marL="0" marR="0" marT="0" marB="0" anchor="b">
                    <a:lnL>
                      <a:noFill/>
                    </a:lnL>
                    <a:lnR>
                      <a:noFill/>
                    </a:lnR>
                    <a:lnT>
                      <a:noFill/>
                    </a:lnT>
                    <a:lnB>
                      <a:noFill/>
                    </a:lnB>
                  </a:tcPr>
                </a:tc>
                <a:tc>
                  <a:txBody>
                    <a:bodyPr/>
                    <a:lstStyle/>
                    <a:p>
                      <a:pPr algn="r"/>
                      <a:r>
                        <a:rPr lang="fr-FR"/>
                        <a:t>43,904.5</a:t>
                      </a:r>
                    </a:p>
                  </a:txBody>
                  <a:tcPr marL="0" marR="0" marT="0" marB="0" anchor="b">
                    <a:lnL>
                      <a:noFill/>
                    </a:lnL>
                    <a:lnR>
                      <a:noFill/>
                    </a:lnR>
                    <a:lnT>
                      <a:noFill/>
                    </a:lnT>
                    <a:lnB>
                      <a:noFill/>
                    </a:lnB>
                  </a:tcPr>
                </a:tc>
                <a:tc>
                  <a:txBody>
                    <a:bodyPr/>
                    <a:lstStyle/>
                    <a:p>
                      <a:pPr algn="r"/>
                      <a:r>
                        <a:rPr lang="fr-FR"/>
                        <a:t>4.5</a:t>
                      </a:r>
                    </a:p>
                  </a:txBody>
                  <a:tcPr marL="0" marR="0" marT="0" marB="0" anchor="b">
                    <a:lnL>
                      <a:noFill/>
                    </a:lnL>
                    <a:lnR>
                      <a:noFill/>
                    </a:lnR>
                    <a:lnT>
                      <a:noFill/>
                    </a:lnT>
                    <a:lnB>
                      <a:noFill/>
                    </a:lnB>
                  </a:tcPr>
                </a:tc>
                <a:tc>
                  <a:txBody>
                    <a:bodyPr/>
                    <a:lstStyle/>
                    <a:p>
                      <a:pPr algn="r"/>
                      <a:r>
                        <a:rPr lang="fr-FR"/>
                        <a:t>21,698.5</a:t>
                      </a:r>
                    </a:p>
                  </a:txBody>
                  <a:tcPr marL="0" marR="0" marT="0" marB="0" anchor="b">
                    <a:lnL>
                      <a:noFill/>
                    </a:lnL>
                    <a:lnR>
                      <a:noFill/>
                    </a:lnR>
                    <a:lnT>
                      <a:noFill/>
                    </a:lnT>
                    <a:lnB>
                      <a:noFill/>
                    </a:lnB>
                  </a:tcPr>
                </a:tc>
                <a:tc>
                  <a:txBody>
                    <a:bodyPr/>
                    <a:lstStyle/>
                    <a:p>
                      <a:pPr algn="r"/>
                      <a:r>
                        <a:rPr lang="fr-FR"/>
                        <a:t>3.2</a:t>
                      </a:r>
                    </a:p>
                  </a:txBody>
                  <a:tcPr marL="0" marR="0" marT="0" marB="0" anchor="b">
                    <a:lnL>
                      <a:noFill/>
                    </a:lnL>
                    <a:lnR>
                      <a:noFill/>
                    </a:lnR>
                    <a:lnT>
                      <a:noFill/>
                    </a:lnT>
                    <a:lnB>
                      <a:noFill/>
                    </a:lnB>
                  </a:tcPr>
                </a:tc>
              </a:tr>
              <a:tr h="417646">
                <a:tc>
                  <a:txBody>
                    <a:bodyPr/>
                    <a:lstStyle/>
                    <a:p>
                      <a:r>
                        <a:rPr lang="fr-FR"/>
                        <a:t>Others</a:t>
                      </a:r>
                    </a:p>
                  </a:txBody>
                  <a:tcPr marL="0" marR="0" marT="0" marB="0" anchor="b">
                    <a:lnL>
                      <a:noFill/>
                    </a:lnL>
                    <a:lnR>
                      <a:noFill/>
                    </a:lnR>
                    <a:lnT>
                      <a:noFill/>
                    </a:lnT>
                    <a:lnB>
                      <a:noFill/>
                    </a:lnB>
                  </a:tcPr>
                </a:tc>
                <a:tc>
                  <a:txBody>
                    <a:bodyPr/>
                    <a:lstStyle/>
                    <a:p>
                      <a:pPr algn="r"/>
                      <a:r>
                        <a:rPr lang="fr-FR"/>
                        <a:t>380,249.3</a:t>
                      </a:r>
                    </a:p>
                  </a:txBody>
                  <a:tcPr marL="0" marR="0" marT="0" marB="0" anchor="b">
                    <a:lnL>
                      <a:noFill/>
                    </a:lnL>
                    <a:lnR>
                      <a:noFill/>
                    </a:lnR>
                    <a:lnT>
                      <a:noFill/>
                    </a:lnT>
                    <a:lnB>
                      <a:noFill/>
                    </a:lnB>
                  </a:tcPr>
                </a:tc>
                <a:tc>
                  <a:txBody>
                    <a:bodyPr/>
                    <a:lstStyle/>
                    <a:p>
                      <a:pPr algn="r"/>
                      <a:r>
                        <a:rPr lang="fr-FR"/>
                        <a:t>39.3</a:t>
                      </a:r>
                    </a:p>
                  </a:txBody>
                  <a:tcPr marL="0" marR="0" marT="0" marB="0" anchor="b">
                    <a:lnL>
                      <a:noFill/>
                    </a:lnL>
                    <a:lnR>
                      <a:noFill/>
                    </a:lnR>
                    <a:lnT>
                      <a:noFill/>
                    </a:lnT>
                    <a:lnB>
                      <a:noFill/>
                    </a:lnB>
                  </a:tcPr>
                </a:tc>
                <a:tc>
                  <a:txBody>
                    <a:bodyPr/>
                    <a:lstStyle/>
                    <a:p>
                      <a:pPr algn="r"/>
                      <a:r>
                        <a:rPr lang="fr-FR"/>
                        <a:t>269,526.6</a:t>
                      </a:r>
                    </a:p>
                  </a:txBody>
                  <a:tcPr marL="0" marR="0" marT="0" marB="0" anchor="b">
                    <a:lnL>
                      <a:noFill/>
                    </a:lnL>
                    <a:lnR>
                      <a:noFill/>
                    </a:lnR>
                    <a:lnT>
                      <a:noFill/>
                    </a:lnT>
                    <a:lnB>
                      <a:noFill/>
                    </a:lnB>
                  </a:tcPr>
                </a:tc>
                <a:tc>
                  <a:txBody>
                    <a:bodyPr/>
                    <a:lstStyle/>
                    <a:p>
                      <a:pPr algn="r"/>
                      <a:r>
                        <a:rPr lang="fr-FR"/>
                        <a:t>39.6</a:t>
                      </a:r>
                    </a:p>
                  </a:txBody>
                  <a:tcPr marL="0" marR="0" marT="0" marB="0" anchor="b">
                    <a:lnL>
                      <a:noFill/>
                    </a:lnL>
                    <a:lnR>
                      <a:noFill/>
                    </a:lnR>
                    <a:lnT>
                      <a:noFill/>
                    </a:lnT>
                    <a:lnB>
                      <a:noFill/>
                    </a:lnB>
                  </a:tcPr>
                </a:tc>
              </a:tr>
              <a:tr h="417646">
                <a:tc>
                  <a:txBody>
                    <a:bodyPr/>
                    <a:lstStyle/>
                    <a:p>
                      <a:r>
                        <a:rPr lang="fr-FR" b="1"/>
                        <a:t>Total</a:t>
                      </a:r>
                      <a:endParaRPr lang="fr-FR"/>
                    </a:p>
                  </a:txBody>
                  <a:tcPr marL="0" marR="0" marT="0" marB="0" anchor="b">
                    <a:lnL>
                      <a:noFill/>
                    </a:lnL>
                    <a:lnR>
                      <a:noFill/>
                    </a:lnR>
                    <a:lnT>
                      <a:noFill/>
                    </a:lnT>
                    <a:lnB>
                      <a:noFill/>
                    </a:lnB>
                  </a:tcPr>
                </a:tc>
                <a:tc>
                  <a:txBody>
                    <a:bodyPr/>
                    <a:lstStyle/>
                    <a:p>
                      <a:pPr algn="r"/>
                      <a:r>
                        <a:rPr lang="fr-FR" b="1"/>
                        <a:t>967,775.8</a:t>
                      </a:r>
                      <a:endParaRPr lang="fr-FR"/>
                    </a:p>
                  </a:txBody>
                  <a:tcPr marL="0" marR="0" marT="0" marB="0" anchor="b">
                    <a:lnL>
                      <a:noFill/>
                    </a:lnL>
                    <a:lnR>
                      <a:noFill/>
                    </a:lnR>
                    <a:lnT>
                      <a:noFill/>
                    </a:lnT>
                    <a:lnB>
                      <a:noFill/>
                    </a:lnB>
                  </a:tcPr>
                </a:tc>
                <a:tc>
                  <a:txBody>
                    <a:bodyPr/>
                    <a:lstStyle/>
                    <a:p>
                      <a:pPr algn="r"/>
                      <a:r>
                        <a:rPr lang="fr-FR" b="1"/>
                        <a:t>100.0</a:t>
                      </a:r>
                      <a:endParaRPr lang="fr-FR"/>
                    </a:p>
                  </a:txBody>
                  <a:tcPr marL="0" marR="0" marT="0" marB="0" anchor="b">
                    <a:lnL>
                      <a:noFill/>
                    </a:lnL>
                    <a:lnR>
                      <a:noFill/>
                    </a:lnR>
                    <a:lnT>
                      <a:noFill/>
                    </a:lnT>
                    <a:lnB>
                      <a:noFill/>
                    </a:lnB>
                  </a:tcPr>
                </a:tc>
                <a:tc>
                  <a:txBody>
                    <a:bodyPr/>
                    <a:lstStyle/>
                    <a:p>
                      <a:pPr algn="r"/>
                      <a:r>
                        <a:rPr lang="fr-FR" b="1"/>
                        <a:t>680,108.2</a:t>
                      </a:r>
                      <a:endParaRPr lang="fr-FR"/>
                    </a:p>
                  </a:txBody>
                  <a:tcPr marL="0" marR="0" marT="0" marB="0" anchor="b">
                    <a:lnL>
                      <a:noFill/>
                    </a:lnL>
                    <a:lnR>
                      <a:noFill/>
                    </a:lnR>
                    <a:lnT>
                      <a:noFill/>
                    </a:lnT>
                    <a:lnB>
                      <a:noFill/>
                    </a:lnB>
                  </a:tcPr>
                </a:tc>
                <a:tc>
                  <a:txBody>
                    <a:bodyPr/>
                    <a:lstStyle/>
                    <a:p>
                      <a:pPr algn="r"/>
                      <a:r>
                        <a:rPr lang="fr-FR" b="1" dirty="0"/>
                        <a:t>100.0</a:t>
                      </a:r>
                      <a:endParaRPr lang="fr-FR" dirty="0"/>
                    </a:p>
                  </a:txBody>
                  <a:tcPr marL="0" marR="0" marT="0" marB="0" anchor="b">
                    <a:lnL>
                      <a:noFill/>
                    </a:lnL>
                    <a:lnR>
                      <a:noFill/>
                    </a:lnR>
                    <a:lnT>
                      <a:noFill/>
                    </a:lnT>
                    <a:lnB>
                      <a:noFill/>
                    </a:lnB>
                  </a:tcPr>
                </a:tc>
              </a:tr>
            </a:tbl>
          </a:graphicData>
        </a:graphic>
      </p:graphicFrame>
      <p:sp>
        <p:nvSpPr>
          <p:cNvPr id="5" name="Rectangle 1"/>
          <p:cNvSpPr>
            <a:spLocks noChangeArrowheads="1"/>
          </p:cNvSpPr>
          <p:nvPr/>
        </p:nvSpPr>
        <p:spPr bwMode="auto">
          <a:xfrm>
            <a:off x="251520" y="255185"/>
            <a:ext cx="8640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2400" b="1" i="0" u="none" strike="noStrike" cap="none" normalizeH="0" baseline="0" dirty="0" err="1" smtClean="0">
                <a:ln>
                  <a:noFill/>
                </a:ln>
                <a:solidFill>
                  <a:schemeClr val="tx1"/>
                </a:solidFill>
                <a:effectLst/>
                <a:latin typeface="Arial" charset="0"/>
              </a:rPr>
              <a:t>Worldwide</a:t>
            </a:r>
            <a:r>
              <a:rPr kumimoji="0" lang="fr-FR" altLang="fr-FR" sz="2400" b="1" i="0" u="none" strike="noStrike" cap="none" normalizeH="0" baseline="0" dirty="0" smtClean="0">
                <a:ln>
                  <a:noFill/>
                </a:ln>
                <a:solidFill>
                  <a:schemeClr val="tx1"/>
                </a:solidFill>
                <a:effectLst/>
                <a:latin typeface="Arial" charset="0"/>
              </a:rPr>
              <a:t> Smartphone Sales to End </a:t>
            </a:r>
            <a:r>
              <a:rPr kumimoji="0" lang="fr-FR" altLang="fr-FR" sz="2400" b="1" i="0" u="none" strike="noStrike" cap="none" normalizeH="0" baseline="0" dirty="0" err="1" smtClean="0">
                <a:ln>
                  <a:noFill/>
                </a:ln>
                <a:solidFill>
                  <a:schemeClr val="tx1"/>
                </a:solidFill>
                <a:effectLst/>
                <a:latin typeface="Arial" charset="0"/>
              </a:rPr>
              <a:t>Users</a:t>
            </a:r>
            <a:r>
              <a:rPr kumimoji="0" lang="fr-FR" altLang="fr-FR" sz="2400" b="1" i="0" u="none" strike="noStrike" cap="none" normalizeH="0" baseline="0" dirty="0" smtClean="0">
                <a:ln>
                  <a:noFill/>
                </a:ln>
                <a:solidFill>
                  <a:schemeClr val="tx1"/>
                </a:solidFill>
                <a:effectLst/>
                <a:latin typeface="Arial" charset="0"/>
              </a:rPr>
              <a:t> by </a:t>
            </a:r>
            <a:r>
              <a:rPr kumimoji="0" lang="fr-FR" altLang="fr-FR" sz="2400" b="1" i="0" u="none" strike="noStrike" cap="none" normalizeH="0" baseline="0" dirty="0" err="1" smtClean="0">
                <a:ln>
                  <a:noFill/>
                </a:ln>
                <a:solidFill>
                  <a:schemeClr val="tx1"/>
                </a:solidFill>
                <a:effectLst/>
                <a:latin typeface="Arial" charset="0"/>
              </a:rPr>
              <a:t>Vendor</a:t>
            </a:r>
            <a:r>
              <a:rPr kumimoji="0" lang="fr-FR" altLang="fr-FR" sz="2400" b="1" i="0" u="none" strike="noStrike" cap="none" normalizeH="0" baseline="0" dirty="0" smtClean="0">
                <a:ln>
                  <a:noFill/>
                </a:ln>
                <a:solidFill>
                  <a:schemeClr val="tx1"/>
                </a:solidFill>
                <a:effectLst/>
                <a:latin typeface="Arial" charset="0"/>
              </a:rPr>
              <a:t> in 2013 (</a:t>
            </a:r>
            <a:r>
              <a:rPr kumimoji="0" lang="fr-FR" altLang="fr-FR" sz="2400" b="1" i="0" u="none" strike="noStrike" cap="none" normalizeH="0" baseline="0" dirty="0" err="1" smtClean="0">
                <a:ln>
                  <a:noFill/>
                </a:ln>
                <a:solidFill>
                  <a:schemeClr val="tx1"/>
                </a:solidFill>
                <a:effectLst/>
                <a:latin typeface="Arial" charset="0"/>
              </a:rPr>
              <a:t>Thousands</a:t>
            </a:r>
            <a:r>
              <a:rPr kumimoji="0" lang="fr-FR" altLang="fr-FR" sz="2400" b="1" i="0" u="none" strike="noStrike" cap="none" normalizeH="0" baseline="0" dirty="0" smtClean="0">
                <a:ln>
                  <a:noFill/>
                </a:ln>
                <a:solidFill>
                  <a:schemeClr val="tx1"/>
                </a:solidFill>
                <a:effectLst/>
                <a:latin typeface="Arial" charset="0"/>
              </a:rPr>
              <a:t> of </a:t>
            </a:r>
            <a:r>
              <a:rPr kumimoji="0" lang="fr-FR" altLang="fr-FR" sz="2400" b="1" i="0" u="none" strike="noStrike" cap="none" normalizeH="0" baseline="0" dirty="0" err="1" smtClean="0">
                <a:ln>
                  <a:noFill/>
                </a:ln>
                <a:solidFill>
                  <a:schemeClr val="tx1"/>
                </a:solidFill>
                <a:effectLst/>
                <a:latin typeface="Arial" charset="0"/>
              </a:rPr>
              <a:t>Units</a:t>
            </a:r>
            <a:r>
              <a:rPr kumimoji="0" lang="fr-FR" altLang="fr-FR" sz="2400" b="1" i="0" u="none" strike="noStrike" cap="none" normalizeH="0" baseline="0" dirty="0" smtClean="0">
                <a:ln>
                  <a:noFill/>
                </a:ln>
                <a:solidFill>
                  <a:schemeClr val="tx1"/>
                </a:solidFill>
                <a:effectLst/>
                <a:latin typeface="Arial" charset="0"/>
              </a:rPr>
              <a:t>)</a:t>
            </a:r>
            <a:endParaRPr kumimoji="0" lang="fr-FR" altLang="fr-FR" sz="24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smtClean="0">
                <a:ln>
                  <a:noFill/>
                </a:ln>
                <a:solidFill>
                  <a:schemeClr val="tx1"/>
                </a:solidFill>
                <a:effectLst/>
                <a:latin typeface="Arial" charset="0"/>
              </a:rPr>
              <a:t>Source: Gartner (</a:t>
            </a:r>
            <a:r>
              <a:rPr kumimoji="0" lang="fr-FR" altLang="fr-FR" sz="2400" b="0" i="0" u="none" strike="noStrike" cap="none" normalizeH="0" baseline="0" dirty="0" err="1" smtClean="0">
                <a:ln>
                  <a:noFill/>
                </a:ln>
                <a:solidFill>
                  <a:schemeClr val="tx1"/>
                </a:solidFill>
                <a:effectLst/>
                <a:latin typeface="Arial" charset="0"/>
              </a:rPr>
              <a:t>February</a:t>
            </a:r>
            <a:r>
              <a:rPr kumimoji="0" lang="fr-FR" altLang="fr-FR" sz="2400" b="0" i="0" u="none" strike="noStrike" cap="none" normalizeH="0" baseline="0" dirty="0" smtClean="0">
                <a:ln>
                  <a:noFill/>
                </a:ln>
                <a:solidFill>
                  <a:schemeClr val="tx1"/>
                </a:solidFill>
                <a:effectLst/>
                <a:latin typeface="Arial" charset="0"/>
              </a:rPr>
              <a:t> 2014)</a:t>
            </a:r>
          </a:p>
        </p:txBody>
      </p:sp>
    </p:spTree>
    <p:extLst>
      <p:ext uri="{BB962C8B-B14F-4D97-AF65-F5344CB8AC3E}">
        <p14:creationId xmlns:p14="http://schemas.microsoft.com/office/powerpoint/2010/main" val="7110384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2228896848"/>
              </p:ext>
            </p:extLst>
          </p:nvPr>
        </p:nvGraphicFramePr>
        <p:xfrm>
          <a:off x="611559" y="1916834"/>
          <a:ext cx="7920878" cy="4320473"/>
        </p:xfrm>
        <a:graphic>
          <a:graphicData uri="http://schemas.openxmlformats.org/drawingml/2006/table">
            <a:tbl>
              <a:tblPr/>
              <a:tblGrid>
                <a:gridCol w="2322082"/>
                <a:gridCol w="1302946"/>
                <a:gridCol w="1431950"/>
                <a:gridCol w="1431950"/>
                <a:gridCol w="1431950"/>
              </a:tblGrid>
              <a:tr h="1296144">
                <a:tc>
                  <a:txBody>
                    <a:bodyPr/>
                    <a:lstStyle/>
                    <a:p>
                      <a:pPr algn="l"/>
                      <a:r>
                        <a:rPr lang="fr-FR" b="1" dirty="0" err="1"/>
                        <a:t>Company</a:t>
                      </a:r>
                      <a:endParaRPr lang="fr-FR" dirty="0"/>
                    </a:p>
                  </a:txBody>
                  <a:tcPr marL="0" marR="0" marT="0" marB="0">
                    <a:lnL>
                      <a:noFill/>
                    </a:lnL>
                    <a:lnR>
                      <a:noFill/>
                    </a:lnR>
                    <a:lnT>
                      <a:noFill/>
                    </a:lnT>
                    <a:lnB>
                      <a:noFill/>
                    </a:lnB>
                  </a:tcPr>
                </a:tc>
                <a:tc>
                  <a:txBody>
                    <a:bodyPr/>
                    <a:lstStyle/>
                    <a:p>
                      <a:pPr algn="r"/>
                      <a:r>
                        <a:rPr lang="fr-FR" b="1"/>
                        <a:t>4Q13</a:t>
                      </a:r>
                      <a:endParaRPr lang="fr-FR"/>
                    </a:p>
                    <a:p>
                      <a:pPr algn="r"/>
                      <a:r>
                        <a:rPr lang="fr-FR" b="1"/>
                        <a:t>Units</a:t>
                      </a:r>
                      <a:endParaRPr lang="fr-FR"/>
                    </a:p>
                  </a:txBody>
                  <a:tcPr marL="0" marR="0" marT="0" marB="0">
                    <a:lnL>
                      <a:noFill/>
                    </a:lnL>
                    <a:lnR>
                      <a:noFill/>
                    </a:lnR>
                    <a:lnT>
                      <a:noFill/>
                    </a:lnT>
                    <a:lnB>
                      <a:noFill/>
                    </a:lnB>
                  </a:tcPr>
                </a:tc>
                <a:tc>
                  <a:txBody>
                    <a:bodyPr/>
                    <a:lstStyle/>
                    <a:p>
                      <a:pPr algn="r"/>
                      <a:r>
                        <a:rPr lang="fr-FR" b="1"/>
                        <a:t>4Q13 Market Share (%)</a:t>
                      </a:r>
                      <a:endParaRPr lang="fr-FR"/>
                    </a:p>
                  </a:txBody>
                  <a:tcPr marL="0" marR="0" marT="0" marB="0">
                    <a:lnL>
                      <a:noFill/>
                    </a:lnL>
                    <a:lnR>
                      <a:noFill/>
                    </a:lnR>
                    <a:lnT>
                      <a:noFill/>
                    </a:lnT>
                    <a:lnB>
                      <a:noFill/>
                    </a:lnB>
                  </a:tcPr>
                </a:tc>
                <a:tc>
                  <a:txBody>
                    <a:bodyPr/>
                    <a:lstStyle/>
                    <a:p>
                      <a:pPr algn="r"/>
                      <a:r>
                        <a:rPr lang="fr-FR" b="1"/>
                        <a:t>4Q12</a:t>
                      </a:r>
                      <a:endParaRPr lang="fr-FR"/>
                    </a:p>
                    <a:p>
                      <a:pPr algn="r"/>
                      <a:r>
                        <a:rPr lang="fr-FR" b="1"/>
                        <a:t>Units</a:t>
                      </a:r>
                      <a:endParaRPr lang="fr-FR"/>
                    </a:p>
                  </a:txBody>
                  <a:tcPr marL="0" marR="0" marT="0" marB="0">
                    <a:lnL>
                      <a:noFill/>
                    </a:lnL>
                    <a:lnR>
                      <a:noFill/>
                    </a:lnR>
                    <a:lnT>
                      <a:noFill/>
                    </a:lnT>
                    <a:lnB>
                      <a:noFill/>
                    </a:lnB>
                  </a:tcPr>
                </a:tc>
                <a:tc>
                  <a:txBody>
                    <a:bodyPr/>
                    <a:lstStyle/>
                    <a:p>
                      <a:pPr algn="r"/>
                      <a:r>
                        <a:rPr lang="fr-FR" b="1"/>
                        <a:t>4Q12 Market Share (%)</a:t>
                      </a:r>
                      <a:endParaRPr lang="fr-FR"/>
                    </a:p>
                  </a:txBody>
                  <a:tcPr marL="0" marR="0" marT="0" marB="0">
                    <a:lnL>
                      <a:noFill/>
                    </a:lnL>
                    <a:lnR>
                      <a:noFill/>
                    </a:lnR>
                    <a:lnT>
                      <a:noFill/>
                    </a:lnT>
                    <a:lnB>
                      <a:noFill/>
                    </a:lnB>
                  </a:tcPr>
                </a:tc>
              </a:tr>
              <a:tr h="432047">
                <a:tc>
                  <a:txBody>
                    <a:bodyPr/>
                    <a:lstStyle/>
                    <a:p>
                      <a:r>
                        <a:rPr lang="fr-FR" dirty="0"/>
                        <a:t>Samsung</a:t>
                      </a:r>
                    </a:p>
                  </a:txBody>
                  <a:tcPr marL="0" marR="0" marT="0" marB="0" anchor="b">
                    <a:lnL>
                      <a:noFill/>
                    </a:lnL>
                    <a:lnR>
                      <a:noFill/>
                    </a:lnR>
                    <a:lnT>
                      <a:noFill/>
                    </a:lnT>
                    <a:lnB>
                      <a:noFill/>
                    </a:lnB>
                  </a:tcPr>
                </a:tc>
                <a:tc>
                  <a:txBody>
                    <a:bodyPr/>
                    <a:lstStyle/>
                    <a:p>
                      <a:pPr algn="r"/>
                      <a:r>
                        <a:rPr lang="fr-FR"/>
                        <a:t>83,317.2</a:t>
                      </a:r>
                    </a:p>
                  </a:txBody>
                  <a:tcPr marL="0" marR="0" marT="0" marB="0" anchor="b">
                    <a:lnL>
                      <a:noFill/>
                    </a:lnL>
                    <a:lnR>
                      <a:noFill/>
                    </a:lnR>
                    <a:lnT>
                      <a:noFill/>
                    </a:lnT>
                    <a:lnB>
                      <a:noFill/>
                    </a:lnB>
                  </a:tcPr>
                </a:tc>
                <a:tc>
                  <a:txBody>
                    <a:bodyPr/>
                    <a:lstStyle/>
                    <a:p>
                      <a:pPr algn="r"/>
                      <a:r>
                        <a:rPr lang="fr-FR"/>
                        <a:t>29.5</a:t>
                      </a:r>
                    </a:p>
                  </a:txBody>
                  <a:tcPr marL="0" marR="0" marT="0" marB="0" anchor="b">
                    <a:lnL>
                      <a:noFill/>
                    </a:lnL>
                    <a:lnR>
                      <a:noFill/>
                    </a:lnR>
                    <a:lnT>
                      <a:noFill/>
                    </a:lnT>
                    <a:lnB>
                      <a:noFill/>
                    </a:lnB>
                  </a:tcPr>
                </a:tc>
                <a:tc>
                  <a:txBody>
                    <a:bodyPr/>
                    <a:lstStyle/>
                    <a:p>
                      <a:pPr algn="r"/>
                      <a:r>
                        <a:rPr lang="fr-FR"/>
                        <a:t>64,496.3</a:t>
                      </a:r>
                    </a:p>
                  </a:txBody>
                  <a:tcPr marL="0" marR="0" marT="0" marB="0" anchor="b">
                    <a:lnL>
                      <a:noFill/>
                    </a:lnL>
                    <a:lnR>
                      <a:noFill/>
                    </a:lnR>
                    <a:lnT>
                      <a:noFill/>
                    </a:lnT>
                    <a:lnB>
                      <a:noFill/>
                    </a:lnB>
                  </a:tcPr>
                </a:tc>
                <a:tc>
                  <a:txBody>
                    <a:bodyPr/>
                    <a:lstStyle/>
                    <a:p>
                      <a:pPr algn="r"/>
                      <a:r>
                        <a:rPr lang="fr-FR"/>
                        <a:t>31.1</a:t>
                      </a:r>
                    </a:p>
                  </a:txBody>
                  <a:tcPr marL="0" marR="0" marT="0" marB="0" anchor="b">
                    <a:lnL>
                      <a:noFill/>
                    </a:lnL>
                    <a:lnR>
                      <a:noFill/>
                    </a:lnR>
                    <a:lnT>
                      <a:noFill/>
                    </a:lnT>
                    <a:lnB>
                      <a:noFill/>
                    </a:lnB>
                  </a:tcPr>
                </a:tc>
              </a:tr>
              <a:tr h="432047">
                <a:tc>
                  <a:txBody>
                    <a:bodyPr/>
                    <a:lstStyle/>
                    <a:p>
                      <a:r>
                        <a:rPr lang="fr-FR"/>
                        <a:t>Apple</a:t>
                      </a:r>
                    </a:p>
                  </a:txBody>
                  <a:tcPr marL="0" marR="0" marT="0" marB="0" anchor="b">
                    <a:lnL>
                      <a:noFill/>
                    </a:lnL>
                    <a:lnR>
                      <a:noFill/>
                    </a:lnR>
                    <a:lnT>
                      <a:noFill/>
                    </a:lnT>
                    <a:lnB>
                      <a:noFill/>
                    </a:lnB>
                  </a:tcPr>
                </a:tc>
                <a:tc>
                  <a:txBody>
                    <a:bodyPr/>
                    <a:lstStyle/>
                    <a:p>
                      <a:pPr algn="r"/>
                      <a:r>
                        <a:rPr lang="fr-FR"/>
                        <a:t>50,224.4</a:t>
                      </a:r>
                    </a:p>
                  </a:txBody>
                  <a:tcPr marL="0" marR="0" marT="0" marB="0" anchor="b">
                    <a:lnL>
                      <a:noFill/>
                    </a:lnL>
                    <a:lnR>
                      <a:noFill/>
                    </a:lnR>
                    <a:lnT>
                      <a:noFill/>
                    </a:lnT>
                    <a:lnB>
                      <a:noFill/>
                    </a:lnB>
                  </a:tcPr>
                </a:tc>
                <a:tc>
                  <a:txBody>
                    <a:bodyPr/>
                    <a:lstStyle/>
                    <a:p>
                      <a:pPr algn="r"/>
                      <a:r>
                        <a:rPr lang="fr-FR"/>
                        <a:t>17.8</a:t>
                      </a:r>
                    </a:p>
                  </a:txBody>
                  <a:tcPr marL="0" marR="0" marT="0" marB="0" anchor="b">
                    <a:lnL>
                      <a:noFill/>
                    </a:lnL>
                    <a:lnR>
                      <a:noFill/>
                    </a:lnR>
                    <a:lnT>
                      <a:noFill/>
                    </a:lnT>
                    <a:lnB>
                      <a:noFill/>
                    </a:lnB>
                  </a:tcPr>
                </a:tc>
                <a:tc>
                  <a:txBody>
                    <a:bodyPr/>
                    <a:lstStyle/>
                    <a:p>
                      <a:pPr algn="r"/>
                      <a:r>
                        <a:rPr lang="fr-FR"/>
                        <a:t>43,457.4</a:t>
                      </a:r>
                    </a:p>
                  </a:txBody>
                  <a:tcPr marL="0" marR="0" marT="0" marB="0" anchor="b">
                    <a:lnL>
                      <a:noFill/>
                    </a:lnL>
                    <a:lnR>
                      <a:noFill/>
                    </a:lnR>
                    <a:lnT>
                      <a:noFill/>
                    </a:lnT>
                    <a:lnB>
                      <a:noFill/>
                    </a:lnB>
                  </a:tcPr>
                </a:tc>
                <a:tc>
                  <a:txBody>
                    <a:bodyPr/>
                    <a:lstStyle/>
                    <a:p>
                      <a:pPr algn="r"/>
                      <a:r>
                        <a:rPr lang="fr-FR"/>
                        <a:t>20.9</a:t>
                      </a:r>
                    </a:p>
                  </a:txBody>
                  <a:tcPr marL="0" marR="0" marT="0" marB="0" anchor="b">
                    <a:lnL>
                      <a:noFill/>
                    </a:lnL>
                    <a:lnR>
                      <a:noFill/>
                    </a:lnR>
                    <a:lnT>
                      <a:noFill/>
                    </a:lnT>
                    <a:lnB>
                      <a:noFill/>
                    </a:lnB>
                  </a:tcPr>
                </a:tc>
              </a:tr>
              <a:tr h="432047">
                <a:tc>
                  <a:txBody>
                    <a:bodyPr/>
                    <a:lstStyle/>
                    <a:p>
                      <a:r>
                        <a:rPr lang="fr-FR"/>
                        <a:t>Huawei</a:t>
                      </a:r>
                    </a:p>
                  </a:txBody>
                  <a:tcPr marL="0" marR="0" marT="0" marB="0" anchor="b">
                    <a:lnL>
                      <a:noFill/>
                    </a:lnL>
                    <a:lnR>
                      <a:noFill/>
                    </a:lnR>
                    <a:lnT>
                      <a:noFill/>
                    </a:lnT>
                    <a:lnB>
                      <a:noFill/>
                    </a:lnB>
                  </a:tcPr>
                </a:tc>
                <a:tc>
                  <a:txBody>
                    <a:bodyPr/>
                    <a:lstStyle/>
                    <a:p>
                      <a:pPr algn="r"/>
                      <a:r>
                        <a:rPr lang="fr-FR"/>
                        <a:t>16,057.1</a:t>
                      </a:r>
                    </a:p>
                  </a:txBody>
                  <a:tcPr marL="0" marR="0" marT="0" marB="0" anchor="b">
                    <a:lnL>
                      <a:noFill/>
                    </a:lnL>
                    <a:lnR>
                      <a:noFill/>
                    </a:lnR>
                    <a:lnT>
                      <a:noFill/>
                    </a:lnT>
                    <a:lnB>
                      <a:noFill/>
                    </a:lnB>
                  </a:tcPr>
                </a:tc>
                <a:tc>
                  <a:txBody>
                    <a:bodyPr/>
                    <a:lstStyle/>
                    <a:p>
                      <a:pPr algn="r"/>
                      <a:r>
                        <a:rPr lang="fr-FR"/>
                        <a:t>5.7</a:t>
                      </a:r>
                    </a:p>
                  </a:txBody>
                  <a:tcPr marL="0" marR="0" marT="0" marB="0" anchor="b">
                    <a:lnL>
                      <a:noFill/>
                    </a:lnL>
                    <a:lnR>
                      <a:noFill/>
                    </a:lnR>
                    <a:lnT>
                      <a:noFill/>
                    </a:lnT>
                    <a:lnB>
                      <a:noFill/>
                    </a:lnB>
                  </a:tcPr>
                </a:tc>
                <a:tc>
                  <a:txBody>
                    <a:bodyPr/>
                    <a:lstStyle/>
                    <a:p>
                      <a:pPr algn="r"/>
                      <a:r>
                        <a:rPr lang="fr-FR"/>
                        <a:t>8,666.4</a:t>
                      </a:r>
                    </a:p>
                  </a:txBody>
                  <a:tcPr marL="0" marR="0" marT="0" marB="0" anchor="b">
                    <a:lnL>
                      <a:noFill/>
                    </a:lnL>
                    <a:lnR>
                      <a:noFill/>
                    </a:lnR>
                    <a:lnT>
                      <a:noFill/>
                    </a:lnT>
                    <a:lnB>
                      <a:noFill/>
                    </a:lnB>
                  </a:tcPr>
                </a:tc>
                <a:tc>
                  <a:txBody>
                    <a:bodyPr/>
                    <a:lstStyle/>
                    <a:p>
                      <a:pPr algn="r"/>
                      <a:r>
                        <a:rPr lang="fr-FR"/>
                        <a:t>4.2</a:t>
                      </a:r>
                    </a:p>
                  </a:txBody>
                  <a:tcPr marL="0" marR="0" marT="0" marB="0" anchor="b">
                    <a:lnL>
                      <a:noFill/>
                    </a:lnL>
                    <a:lnR>
                      <a:noFill/>
                    </a:lnR>
                    <a:lnT>
                      <a:noFill/>
                    </a:lnT>
                    <a:lnB>
                      <a:noFill/>
                    </a:lnB>
                  </a:tcPr>
                </a:tc>
              </a:tr>
              <a:tr h="432047">
                <a:tc>
                  <a:txBody>
                    <a:bodyPr/>
                    <a:lstStyle/>
                    <a:p>
                      <a:r>
                        <a:rPr lang="fr-FR"/>
                        <a:t>Lenovo</a:t>
                      </a:r>
                    </a:p>
                  </a:txBody>
                  <a:tcPr marL="0" marR="0" marT="0" marB="0" anchor="b">
                    <a:lnL>
                      <a:noFill/>
                    </a:lnL>
                    <a:lnR>
                      <a:noFill/>
                    </a:lnR>
                    <a:lnT>
                      <a:noFill/>
                    </a:lnT>
                    <a:lnB>
                      <a:noFill/>
                    </a:lnB>
                  </a:tcPr>
                </a:tc>
                <a:tc>
                  <a:txBody>
                    <a:bodyPr/>
                    <a:lstStyle/>
                    <a:p>
                      <a:pPr algn="r"/>
                      <a:r>
                        <a:rPr lang="fr-FR"/>
                        <a:t>12,892.2</a:t>
                      </a:r>
                    </a:p>
                  </a:txBody>
                  <a:tcPr marL="0" marR="0" marT="0" marB="0" anchor="b">
                    <a:lnL>
                      <a:noFill/>
                    </a:lnL>
                    <a:lnR>
                      <a:noFill/>
                    </a:lnR>
                    <a:lnT>
                      <a:noFill/>
                    </a:lnT>
                    <a:lnB>
                      <a:noFill/>
                    </a:lnB>
                  </a:tcPr>
                </a:tc>
                <a:tc>
                  <a:txBody>
                    <a:bodyPr/>
                    <a:lstStyle/>
                    <a:p>
                      <a:pPr algn="r"/>
                      <a:r>
                        <a:rPr lang="fr-FR"/>
                        <a:t>4.6</a:t>
                      </a:r>
                    </a:p>
                  </a:txBody>
                  <a:tcPr marL="0" marR="0" marT="0" marB="0" anchor="b">
                    <a:lnL>
                      <a:noFill/>
                    </a:lnL>
                    <a:lnR>
                      <a:noFill/>
                    </a:lnR>
                    <a:lnT>
                      <a:noFill/>
                    </a:lnT>
                    <a:lnB>
                      <a:noFill/>
                    </a:lnB>
                  </a:tcPr>
                </a:tc>
                <a:tc>
                  <a:txBody>
                    <a:bodyPr/>
                    <a:lstStyle/>
                    <a:p>
                      <a:pPr algn="r"/>
                      <a:r>
                        <a:rPr lang="fr-FR"/>
                        <a:t>7,904.2</a:t>
                      </a:r>
                    </a:p>
                  </a:txBody>
                  <a:tcPr marL="0" marR="0" marT="0" marB="0" anchor="b">
                    <a:lnL>
                      <a:noFill/>
                    </a:lnL>
                    <a:lnR>
                      <a:noFill/>
                    </a:lnR>
                    <a:lnT>
                      <a:noFill/>
                    </a:lnT>
                    <a:lnB>
                      <a:noFill/>
                    </a:lnB>
                  </a:tcPr>
                </a:tc>
                <a:tc>
                  <a:txBody>
                    <a:bodyPr/>
                    <a:lstStyle/>
                    <a:p>
                      <a:pPr algn="r"/>
                      <a:r>
                        <a:rPr lang="fr-FR"/>
                        <a:t>3.8</a:t>
                      </a:r>
                    </a:p>
                  </a:txBody>
                  <a:tcPr marL="0" marR="0" marT="0" marB="0" anchor="b">
                    <a:lnL>
                      <a:noFill/>
                    </a:lnL>
                    <a:lnR>
                      <a:noFill/>
                    </a:lnR>
                    <a:lnT>
                      <a:noFill/>
                    </a:lnT>
                    <a:lnB>
                      <a:noFill/>
                    </a:lnB>
                  </a:tcPr>
                </a:tc>
              </a:tr>
              <a:tr h="432047">
                <a:tc>
                  <a:txBody>
                    <a:bodyPr/>
                    <a:lstStyle/>
                    <a:p>
                      <a:r>
                        <a:rPr lang="fr-FR"/>
                        <a:t>LG Electronics</a:t>
                      </a:r>
                    </a:p>
                  </a:txBody>
                  <a:tcPr marL="0" marR="0" marT="0" marB="0" anchor="b">
                    <a:lnL>
                      <a:noFill/>
                    </a:lnL>
                    <a:lnR>
                      <a:noFill/>
                    </a:lnR>
                    <a:lnT>
                      <a:noFill/>
                    </a:lnT>
                    <a:lnB>
                      <a:noFill/>
                    </a:lnB>
                  </a:tcPr>
                </a:tc>
                <a:tc>
                  <a:txBody>
                    <a:bodyPr/>
                    <a:lstStyle/>
                    <a:p>
                      <a:pPr algn="r"/>
                      <a:r>
                        <a:rPr lang="fr-FR"/>
                        <a:t>12,822.9</a:t>
                      </a:r>
                    </a:p>
                  </a:txBody>
                  <a:tcPr marL="0" marR="0" marT="0" marB="0" anchor="b">
                    <a:lnL>
                      <a:noFill/>
                    </a:lnL>
                    <a:lnR>
                      <a:noFill/>
                    </a:lnR>
                    <a:lnT>
                      <a:noFill/>
                    </a:lnT>
                    <a:lnB>
                      <a:noFill/>
                    </a:lnB>
                  </a:tcPr>
                </a:tc>
                <a:tc>
                  <a:txBody>
                    <a:bodyPr/>
                    <a:lstStyle/>
                    <a:p>
                      <a:pPr algn="r"/>
                      <a:r>
                        <a:rPr lang="fr-FR"/>
                        <a:t>4.5</a:t>
                      </a:r>
                    </a:p>
                  </a:txBody>
                  <a:tcPr marL="0" marR="0" marT="0" marB="0" anchor="b">
                    <a:lnL>
                      <a:noFill/>
                    </a:lnL>
                    <a:lnR>
                      <a:noFill/>
                    </a:lnR>
                    <a:lnT>
                      <a:noFill/>
                    </a:lnT>
                    <a:lnB>
                      <a:noFill/>
                    </a:lnB>
                  </a:tcPr>
                </a:tc>
                <a:tc>
                  <a:txBody>
                    <a:bodyPr/>
                    <a:lstStyle/>
                    <a:p>
                      <a:pPr algn="r"/>
                      <a:r>
                        <a:rPr lang="fr-FR"/>
                        <a:t>8,038.8</a:t>
                      </a:r>
                    </a:p>
                  </a:txBody>
                  <a:tcPr marL="0" marR="0" marT="0" marB="0" anchor="b">
                    <a:lnL>
                      <a:noFill/>
                    </a:lnL>
                    <a:lnR>
                      <a:noFill/>
                    </a:lnR>
                    <a:lnT>
                      <a:noFill/>
                    </a:lnT>
                    <a:lnB>
                      <a:noFill/>
                    </a:lnB>
                  </a:tcPr>
                </a:tc>
                <a:tc>
                  <a:txBody>
                    <a:bodyPr/>
                    <a:lstStyle/>
                    <a:p>
                      <a:pPr algn="r"/>
                      <a:r>
                        <a:rPr lang="fr-FR"/>
                        <a:t>3.9</a:t>
                      </a:r>
                    </a:p>
                  </a:txBody>
                  <a:tcPr marL="0" marR="0" marT="0" marB="0" anchor="b">
                    <a:lnL>
                      <a:noFill/>
                    </a:lnL>
                    <a:lnR>
                      <a:noFill/>
                    </a:lnR>
                    <a:lnT>
                      <a:noFill/>
                    </a:lnT>
                    <a:lnB>
                      <a:noFill/>
                    </a:lnB>
                  </a:tcPr>
                </a:tc>
              </a:tr>
              <a:tr h="432047">
                <a:tc>
                  <a:txBody>
                    <a:bodyPr/>
                    <a:lstStyle/>
                    <a:p>
                      <a:r>
                        <a:rPr lang="fr-FR"/>
                        <a:t>Others</a:t>
                      </a:r>
                    </a:p>
                  </a:txBody>
                  <a:tcPr marL="0" marR="0" marT="0" marB="0" anchor="b">
                    <a:lnL>
                      <a:noFill/>
                    </a:lnL>
                    <a:lnR>
                      <a:noFill/>
                    </a:lnR>
                    <a:lnT>
                      <a:noFill/>
                    </a:lnT>
                    <a:lnB>
                      <a:noFill/>
                    </a:lnB>
                  </a:tcPr>
                </a:tc>
                <a:tc>
                  <a:txBody>
                    <a:bodyPr/>
                    <a:lstStyle/>
                    <a:p>
                      <a:pPr algn="r"/>
                      <a:r>
                        <a:rPr lang="fr-FR"/>
                        <a:t>106,937.9</a:t>
                      </a:r>
                    </a:p>
                  </a:txBody>
                  <a:tcPr marL="0" marR="0" marT="0" marB="0" anchor="b">
                    <a:lnL>
                      <a:noFill/>
                    </a:lnL>
                    <a:lnR>
                      <a:noFill/>
                    </a:lnR>
                    <a:lnT>
                      <a:noFill/>
                    </a:lnT>
                    <a:lnB>
                      <a:noFill/>
                    </a:lnB>
                  </a:tcPr>
                </a:tc>
                <a:tc>
                  <a:txBody>
                    <a:bodyPr/>
                    <a:lstStyle/>
                    <a:p>
                      <a:pPr algn="r"/>
                      <a:r>
                        <a:rPr lang="fr-FR"/>
                        <a:t>37.9</a:t>
                      </a:r>
                    </a:p>
                  </a:txBody>
                  <a:tcPr marL="0" marR="0" marT="0" marB="0" anchor="b">
                    <a:lnL>
                      <a:noFill/>
                    </a:lnL>
                    <a:lnR>
                      <a:noFill/>
                    </a:lnR>
                    <a:lnT>
                      <a:noFill/>
                    </a:lnT>
                    <a:lnB>
                      <a:noFill/>
                    </a:lnB>
                  </a:tcPr>
                </a:tc>
                <a:tc>
                  <a:txBody>
                    <a:bodyPr/>
                    <a:lstStyle/>
                    <a:p>
                      <a:pPr algn="r"/>
                      <a:r>
                        <a:rPr lang="fr-FR"/>
                        <a:t>75,099.3</a:t>
                      </a:r>
                    </a:p>
                  </a:txBody>
                  <a:tcPr marL="0" marR="0" marT="0" marB="0" anchor="b">
                    <a:lnL>
                      <a:noFill/>
                    </a:lnL>
                    <a:lnR>
                      <a:noFill/>
                    </a:lnR>
                    <a:lnT>
                      <a:noFill/>
                    </a:lnT>
                    <a:lnB>
                      <a:noFill/>
                    </a:lnB>
                  </a:tcPr>
                </a:tc>
                <a:tc>
                  <a:txBody>
                    <a:bodyPr/>
                    <a:lstStyle/>
                    <a:p>
                      <a:pPr algn="r"/>
                      <a:r>
                        <a:rPr lang="fr-FR"/>
                        <a:t>36.2</a:t>
                      </a:r>
                    </a:p>
                  </a:txBody>
                  <a:tcPr marL="0" marR="0" marT="0" marB="0" anchor="b">
                    <a:lnL>
                      <a:noFill/>
                    </a:lnL>
                    <a:lnR>
                      <a:noFill/>
                    </a:lnR>
                    <a:lnT>
                      <a:noFill/>
                    </a:lnT>
                    <a:lnB>
                      <a:noFill/>
                    </a:lnB>
                  </a:tcPr>
                </a:tc>
              </a:tr>
              <a:tr h="432047">
                <a:tc>
                  <a:txBody>
                    <a:bodyPr/>
                    <a:lstStyle/>
                    <a:p>
                      <a:r>
                        <a:rPr lang="fr-FR" b="1"/>
                        <a:t>Total</a:t>
                      </a:r>
                      <a:endParaRPr lang="fr-FR"/>
                    </a:p>
                  </a:txBody>
                  <a:tcPr marL="0" marR="0" marT="0" marB="0" anchor="b">
                    <a:lnL>
                      <a:noFill/>
                    </a:lnL>
                    <a:lnR>
                      <a:noFill/>
                    </a:lnR>
                    <a:lnT>
                      <a:noFill/>
                    </a:lnT>
                    <a:lnB>
                      <a:noFill/>
                    </a:lnB>
                  </a:tcPr>
                </a:tc>
                <a:tc>
                  <a:txBody>
                    <a:bodyPr/>
                    <a:lstStyle/>
                    <a:p>
                      <a:pPr algn="r"/>
                      <a:r>
                        <a:rPr lang="fr-FR" b="1"/>
                        <a:t>282,251.7</a:t>
                      </a:r>
                      <a:endParaRPr lang="fr-FR"/>
                    </a:p>
                  </a:txBody>
                  <a:tcPr marL="0" marR="0" marT="0" marB="0" anchor="b">
                    <a:lnL>
                      <a:noFill/>
                    </a:lnL>
                    <a:lnR>
                      <a:noFill/>
                    </a:lnR>
                    <a:lnT>
                      <a:noFill/>
                    </a:lnT>
                    <a:lnB>
                      <a:noFill/>
                    </a:lnB>
                  </a:tcPr>
                </a:tc>
                <a:tc>
                  <a:txBody>
                    <a:bodyPr/>
                    <a:lstStyle/>
                    <a:p>
                      <a:pPr algn="r"/>
                      <a:r>
                        <a:rPr lang="fr-FR" b="1"/>
                        <a:t>100.0</a:t>
                      </a:r>
                      <a:endParaRPr lang="fr-FR"/>
                    </a:p>
                  </a:txBody>
                  <a:tcPr marL="0" marR="0" marT="0" marB="0" anchor="b">
                    <a:lnL>
                      <a:noFill/>
                    </a:lnL>
                    <a:lnR>
                      <a:noFill/>
                    </a:lnR>
                    <a:lnT>
                      <a:noFill/>
                    </a:lnT>
                    <a:lnB>
                      <a:noFill/>
                    </a:lnB>
                  </a:tcPr>
                </a:tc>
                <a:tc>
                  <a:txBody>
                    <a:bodyPr/>
                    <a:lstStyle/>
                    <a:p>
                      <a:pPr algn="r"/>
                      <a:r>
                        <a:rPr lang="fr-FR" b="1"/>
                        <a:t>207,662.4</a:t>
                      </a:r>
                      <a:endParaRPr lang="fr-FR"/>
                    </a:p>
                  </a:txBody>
                  <a:tcPr marL="0" marR="0" marT="0" marB="0" anchor="b">
                    <a:lnL>
                      <a:noFill/>
                    </a:lnL>
                    <a:lnR>
                      <a:noFill/>
                    </a:lnR>
                    <a:lnT>
                      <a:noFill/>
                    </a:lnT>
                    <a:lnB>
                      <a:noFill/>
                    </a:lnB>
                  </a:tcPr>
                </a:tc>
                <a:tc>
                  <a:txBody>
                    <a:bodyPr/>
                    <a:lstStyle/>
                    <a:p>
                      <a:pPr algn="r"/>
                      <a:r>
                        <a:rPr lang="fr-FR" b="1" dirty="0"/>
                        <a:t>100.0</a:t>
                      </a:r>
                      <a:endParaRPr lang="fr-FR" dirty="0"/>
                    </a:p>
                  </a:txBody>
                  <a:tcPr marL="0" marR="0" marT="0" marB="0" anchor="b">
                    <a:lnL>
                      <a:noFill/>
                    </a:lnL>
                    <a:lnR>
                      <a:noFill/>
                    </a:lnR>
                    <a:lnT>
                      <a:noFill/>
                    </a:lnT>
                    <a:lnB>
                      <a:noFill/>
                    </a:lnB>
                  </a:tcPr>
                </a:tc>
              </a:tr>
            </a:tbl>
          </a:graphicData>
        </a:graphic>
      </p:graphicFrame>
      <p:sp>
        <p:nvSpPr>
          <p:cNvPr id="5" name="Rectangle 1"/>
          <p:cNvSpPr>
            <a:spLocks noChangeArrowheads="1"/>
          </p:cNvSpPr>
          <p:nvPr/>
        </p:nvSpPr>
        <p:spPr bwMode="auto">
          <a:xfrm>
            <a:off x="251520" y="260648"/>
            <a:ext cx="86764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2400" b="1" i="0" u="none" strike="noStrike" cap="none" normalizeH="0" baseline="0" dirty="0" err="1" smtClean="0">
                <a:ln>
                  <a:noFill/>
                </a:ln>
                <a:solidFill>
                  <a:schemeClr val="tx1"/>
                </a:solidFill>
                <a:effectLst/>
                <a:latin typeface="Arial" charset="0"/>
              </a:rPr>
              <a:t>Worldwide</a:t>
            </a:r>
            <a:r>
              <a:rPr kumimoji="0" lang="fr-FR" altLang="fr-FR" sz="2400" b="1" i="0" u="none" strike="noStrike" cap="none" normalizeH="0" baseline="0" dirty="0" smtClean="0">
                <a:ln>
                  <a:noFill/>
                </a:ln>
                <a:solidFill>
                  <a:schemeClr val="tx1"/>
                </a:solidFill>
                <a:effectLst/>
                <a:latin typeface="Arial" charset="0"/>
              </a:rPr>
              <a:t> Smartphone Sales to End </a:t>
            </a:r>
            <a:r>
              <a:rPr kumimoji="0" lang="fr-FR" altLang="fr-FR" sz="2400" b="1" i="0" u="none" strike="noStrike" cap="none" normalizeH="0" baseline="0" dirty="0" err="1" smtClean="0">
                <a:ln>
                  <a:noFill/>
                </a:ln>
                <a:solidFill>
                  <a:schemeClr val="tx1"/>
                </a:solidFill>
                <a:effectLst/>
                <a:latin typeface="Arial" charset="0"/>
              </a:rPr>
              <a:t>Users</a:t>
            </a:r>
            <a:r>
              <a:rPr kumimoji="0" lang="fr-FR" altLang="fr-FR" sz="2400" b="1" i="0" u="none" strike="noStrike" cap="none" normalizeH="0" baseline="0" dirty="0" smtClean="0">
                <a:ln>
                  <a:noFill/>
                </a:ln>
                <a:solidFill>
                  <a:schemeClr val="tx1"/>
                </a:solidFill>
                <a:effectLst/>
                <a:latin typeface="Arial" charset="0"/>
              </a:rPr>
              <a:t> by </a:t>
            </a:r>
            <a:r>
              <a:rPr kumimoji="0" lang="fr-FR" altLang="fr-FR" sz="2400" b="1" i="0" u="none" strike="noStrike" cap="none" normalizeH="0" baseline="0" dirty="0" err="1" smtClean="0">
                <a:ln>
                  <a:noFill/>
                </a:ln>
                <a:solidFill>
                  <a:schemeClr val="tx1"/>
                </a:solidFill>
                <a:effectLst/>
                <a:latin typeface="Arial" charset="0"/>
              </a:rPr>
              <a:t>Vendor</a:t>
            </a:r>
            <a:r>
              <a:rPr kumimoji="0" lang="fr-FR" altLang="fr-FR" sz="2400" b="1" i="0" u="none" strike="noStrike" cap="none" normalizeH="0" baseline="0" dirty="0" smtClean="0">
                <a:ln>
                  <a:noFill/>
                </a:ln>
                <a:solidFill>
                  <a:schemeClr val="tx1"/>
                </a:solidFill>
                <a:effectLst/>
                <a:latin typeface="Arial" charset="0"/>
              </a:rPr>
              <a:t> in 4Q13 (</a:t>
            </a:r>
            <a:r>
              <a:rPr kumimoji="0" lang="fr-FR" altLang="fr-FR" sz="2400" b="1" i="0" u="none" strike="noStrike" cap="none" normalizeH="0" baseline="0" dirty="0" err="1" smtClean="0">
                <a:ln>
                  <a:noFill/>
                </a:ln>
                <a:solidFill>
                  <a:schemeClr val="tx1"/>
                </a:solidFill>
                <a:effectLst/>
                <a:latin typeface="Arial" charset="0"/>
              </a:rPr>
              <a:t>Thousands</a:t>
            </a:r>
            <a:r>
              <a:rPr kumimoji="0" lang="fr-FR" altLang="fr-FR" sz="2400" b="1" i="0" u="none" strike="noStrike" cap="none" normalizeH="0" baseline="0" dirty="0" smtClean="0">
                <a:ln>
                  <a:noFill/>
                </a:ln>
                <a:solidFill>
                  <a:schemeClr val="tx1"/>
                </a:solidFill>
                <a:effectLst/>
                <a:latin typeface="Arial" charset="0"/>
              </a:rPr>
              <a:t> of </a:t>
            </a:r>
            <a:r>
              <a:rPr kumimoji="0" lang="fr-FR" altLang="fr-FR" sz="2400" b="1" i="0" u="none" strike="noStrike" cap="none" normalizeH="0" baseline="0" dirty="0" err="1" smtClean="0">
                <a:ln>
                  <a:noFill/>
                </a:ln>
                <a:solidFill>
                  <a:schemeClr val="tx1"/>
                </a:solidFill>
                <a:effectLst/>
                <a:latin typeface="Arial" charset="0"/>
              </a:rPr>
              <a:t>Units</a:t>
            </a:r>
            <a:r>
              <a:rPr kumimoji="0" lang="fr-FR" altLang="fr-FR" sz="2400" b="1" i="0" u="none" strike="noStrike" cap="none" normalizeH="0" baseline="0" dirty="0" smtClean="0">
                <a:ln>
                  <a:noFill/>
                </a:ln>
                <a:solidFill>
                  <a:schemeClr val="tx1"/>
                </a:solidFill>
                <a:effectLst/>
                <a:latin typeface="Arial" charset="0"/>
              </a:rPr>
              <a:t>)</a:t>
            </a:r>
            <a:endParaRPr kumimoji="0" lang="fr-FR" altLang="fr-FR" sz="24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smtClean="0">
                <a:ln>
                  <a:noFill/>
                </a:ln>
                <a:solidFill>
                  <a:schemeClr val="tx1"/>
                </a:solidFill>
                <a:effectLst/>
                <a:latin typeface="Arial" charset="0"/>
              </a:rPr>
              <a:t>Source: Gartner (</a:t>
            </a:r>
            <a:r>
              <a:rPr kumimoji="0" lang="fr-FR" altLang="fr-FR" sz="2400" b="0" i="0" u="none" strike="noStrike" cap="none" normalizeH="0" baseline="0" dirty="0" err="1" smtClean="0">
                <a:ln>
                  <a:noFill/>
                </a:ln>
                <a:solidFill>
                  <a:schemeClr val="tx1"/>
                </a:solidFill>
                <a:effectLst/>
                <a:latin typeface="Arial" charset="0"/>
              </a:rPr>
              <a:t>February</a:t>
            </a:r>
            <a:r>
              <a:rPr kumimoji="0" lang="fr-FR" altLang="fr-FR" sz="2400" b="0" i="0" u="none" strike="noStrike" cap="none" normalizeH="0" baseline="0" dirty="0" smtClean="0">
                <a:ln>
                  <a:noFill/>
                </a:ln>
                <a:solidFill>
                  <a:schemeClr val="tx1"/>
                </a:solidFill>
                <a:effectLst/>
                <a:latin typeface="Arial" charset="0"/>
              </a:rPr>
              <a:t> 2014)</a:t>
            </a:r>
          </a:p>
        </p:txBody>
      </p:sp>
    </p:spTree>
    <p:extLst>
      <p:ext uri="{BB962C8B-B14F-4D97-AF65-F5344CB8AC3E}">
        <p14:creationId xmlns:p14="http://schemas.microsoft.com/office/powerpoint/2010/main" val="38350590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3579349478"/>
              </p:ext>
            </p:extLst>
          </p:nvPr>
        </p:nvGraphicFramePr>
        <p:xfrm>
          <a:off x="467545" y="1916833"/>
          <a:ext cx="7776866" cy="3960442"/>
        </p:xfrm>
        <a:graphic>
          <a:graphicData uri="http://schemas.openxmlformats.org/drawingml/2006/table">
            <a:tbl>
              <a:tblPr/>
              <a:tblGrid>
                <a:gridCol w="2012378"/>
                <a:gridCol w="1441122"/>
                <a:gridCol w="1441122"/>
                <a:gridCol w="1441122"/>
                <a:gridCol w="1441122"/>
              </a:tblGrid>
              <a:tr h="1320148">
                <a:tc>
                  <a:txBody>
                    <a:bodyPr/>
                    <a:lstStyle/>
                    <a:p>
                      <a:pPr algn="l"/>
                      <a:r>
                        <a:rPr lang="fr-FR" b="1"/>
                        <a:t>Operating System</a:t>
                      </a:r>
                      <a:endParaRPr lang="fr-FR"/>
                    </a:p>
                  </a:txBody>
                  <a:tcPr marL="0" marR="0" marT="0" marB="0">
                    <a:lnL>
                      <a:noFill/>
                    </a:lnL>
                    <a:lnR>
                      <a:noFill/>
                    </a:lnR>
                    <a:lnT>
                      <a:noFill/>
                    </a:lnT>
                    <a:lnB>
                      <a:noFill/>
                    </a:lnB>
                  </a:tcPr>
                </a:tc>
                <a:tc>
                  <a:txBody>
                    <a:bodyPr/>
                    <a:lstStyle/>
                    <a:p>
                      <a:pPr algn="r"/>
                      <a:r>
                        <a:rPr lang="fr-FR" b="1"/>
                        <a:t>2013</a:t>
                      </a:r>
                      <a:endParaRPr lang="fr-FR"/>
                    </a:p>
                    <a:p>
                      <a:pPr algn="r"/>
                      <a:r>
                        <a:rPr lang="fr-FR" b="1"/>
                        <a:t> Units</a:t>
                      </a:r>
                      <a:endParaRPr lang="fr-FR"/>
                    </a:p>
                  </a:txBody>
                  <a:tcPr marL="0" marR="0" marT="0" marB="0">
                    <a:lnL>
                      <a:noFill/>
                    </a:lnL>
                    <a:lnR>
                      <a:noFill/>
                    </a:lnR>
                    <a:lnT>
                      <a:noFill/>
                    </a:lnT>
                    <a:lnB>
                      <a:noFill/>
                    </a:lnB>
                  </a:tcPr>
                </a:tc>
                <a:tc>
                  <a:txBody>
                    <a:bodyPr/>
                    <a:lstStyle/>
                    <a:p>
                      <a:pPr algn="r"/>
                      <a:r>
                        <a:rPr lang="fr-FR" b="1"/>
                        <a:t>2013 Market Share (%)</a:t>
                      </a:r>
                      <a:endParaRPr lang="fr-FR"/>
                    </a:p>
                  </a:txBody>
                  <a:tcPr marL="0" marR="0" marT="0" marB="0">
                    <a:lnL>
                      <a:noFill/>
                    </a:lnL>
                    <a:lnR>
                      <a:noFill/>
                    </a:lnR>
                    <a:lnT>
                      <a:noFill/>
                    </a:lnT>
                    <a:lnB>
                      <a:noFill/>
                    </a:lnB>
                  </a:tcPr>
                </a:tc>
                <a:tc>
                  <a:txBody>
                    <a:bodyPr/>
                    <a:lstStyle/>
                    <a:p>
                      <a:pPr algn="r"/>
                      <a:r>
                        <a:rPr lang="fr-FR" b="1"/>
                        <a:t>2012</a:t>
                      </a:r>
                      <a:endParaRPr lang="fr-FR"/>
                    </a:p>
                    <a:p>
                      <a:pPr algn="r"/>
                      <a:r>
                        <a:rPr lang="fr-FR" b="1"/>
                        <a:t> Units </a:t>
                      </a:r>
                      <a:endParaRPr lang="fr-FR"/>
                    </a:p>
                  </a:txBody>
                  <a:tcPr marL="0" marR="0" marT="0" marB="0">
                    <a:lnL>
                      <a:noFill/>
                    </a:lnL>
                    <a:lnR>
                      <a:noFill/>
                    </a:lnR>
                    <a:lnT>
                      <a:noFill/>
                    </a:lnT>
                    <a:lnB>
                      <a:noFill/>
                    </a:lnB>
                  </a:tcPr>
                </a:tc>
                <a:tc>
                  <a:txBody>
                    <a:bodyPr/>
                    <a:lstStyle/>
                    <a:p>
                      <a:pPr algn="r"/>
                      <a:r>
                        <a:rPr lang="fr-FR" b="1"/>
                        <a:t>2012 Market Share (%)</a:t>
                      </a:r>
                      <a:endParaRPr lang="fr-FR"/>
                    </a:p>
                  </a:txBody>
                  <a:tcPr marL="0" marR="0" marT="0" marB="0">
                    <a:lnL>
                      <a:noFill/>
                    </a:lnL>
                    <a:lnR>
                      <a:noFill/>
                    </a:lnR>
                    <a:lnT>
                      <a:noFill/>
                    </a:lnT>
                    <a:lnB>
                      <a:noFill/>
                    </a:lnB>
                  </a:tcPr>
                </a:tc>
              </a:tr>
              <a:tr h="440049">
                <a:tc>
                  <a:txBody>
                    <a:bodyPr/>
                    <a:lstStyle/>
                    <a:p>
                      <a:r>
                        <a:rPr lang="fr-FR"/>
                        <a:t>Android</a:t>
                      </a:r>
                    </a:p>
                  </a:txBody>
                  <a:tcPr marL="0" marR="0" marT="0" marB="0" anchor="b">
                    <a:lnL>
                      <a:noFill/>
                    </a:lnL>
                    <a:lnR>
                      <a:noFill/>
                    </a:lnR>
                    <a:lnT>
                      <a:noFill/>
                    </a:lnT>
                    <a:lnB>
                      <a:noFill/>
                    </a:lnB>
                  </a:tcPr>
                </a:tc>
                <a:tc>
                  <a:txBody>
                    <a:bodyPr/>
                    <a:lstStyle/>
                    <a:p>
                      <a:pPr algn="r"/>
                      <a:r>
                        <a:rPr lang="fr-FR"/>
                        <a:t>758,719.9</a:t>
                      </a:r>
                    </a:p>
                  </a:txBody>
                  <a:tcPr marL="0" marR="0" marT="0" marB="0" anchor="b">
                    <a:lnL>
                      <a:noFill/>
                    </a:lnL>
                    <a:lnR>
                      <a:noFill/>
                    </a:lnR>
                    <a:lnT>
                      <a:noFill/>
                    </a:lnT>
                    <a:lnB>
                      <a:noFill/>
                    </a:lnB>
                  </a:tcPr>
                </a:tc>
                <a:tc>
                  <a:txBody>
                    <a:bodyPr/>
                    <a:lstStyle/>
                    <a:p>
                      <a:pPr algn="r"/>
                      <a:r>
                        <a:rPr lang="fr-FR"/>
                        <a:t>78.4</a:t>
                      </a:r>
                    </a:p>
                  </a:txBody>
                  <a:tcPr marL="0" marR="0" marT="0" marB="0">
                    <a:lnL>
                      <a:noFill/>
                    </a:lnL>
                    <a:lnR>
                      <a:noFill/>
                    </a:lnR>
                    <a:lnT>
                      <a:noFill/>
                    </a:lnT>
                    <a:lnB>
                      <a:noFill/>
                    </a:lnB>
                  </a:tcPr>
                </a:tc>
                <a:tc>
                  <a:txBody>
                    <a:bodyPr/>
                    <a:lstStyle/>
                    <a:p>
                      <a:pPr algn="r"/>
                      <a:r>
                        <a:rPr lang="fr-FR"/>
                        <a:t>451,621.0</a:t>
                      </a:r>
                    </a:p>
                  </a:txBody>
                  <a:tcPr marL="0" marR="0" marT="0" marB="0" anchor="b">
                    <a:lnL>
                      <a:noFill/>
                    </a:lnL>
                    <a:lnR>
                      <a:noFill/>
                    </a:lnR>
                    <a:lnT>
                      <a:noFill/>
                    </a:lnT>
                    <a:lnB>
                      <a:noFill/>
                    </a:lnB>
                  </a:tcPr>
                </a:tc>
                <a:tc>
                  <a:txBody>
                    <a:bodyPr/>
                    <a:lstStyle/>
                    <a:p>
                      <a:pPr algn="r"/>
                      <a:r>
                        <a:rPr lang="fr-FR"/>
                        <a:t>66.4</a:t>
                      </a:r>
                    </a:p>
                  </a:txBody>
                  <a:tcPr marL="0" marR="0" marT="0" marB="0">
                    <a:lnL>
                      <a:noFill/>
                    </a:lnL>
                    <a:lnR>
                      <a:noFill/>
                    </a:lnR>
                    <a:lnT>
                      <a:noFill/>
                    </a:lnT>
                    <a:lnB>
                      <a:noFill/>
                    </a:lnB>
                  </a:tcPr>
                </a:tc>
              </a:tr>
              <a:tr h="440049">
                <a:tc>
                  <a:txBody>
                    <a:bodyPr/>
                    <a:lstStyle/>
                    <a:p>
                      <a:r>
                        <a:rPr lang="fr-FR"/>
                        <a:t>iOS</a:t>
                      </a:r>
                    </a:p>
                  </a:txBody>
                  <a:tcPr marL="0" marR="0" marT="0" marB="0" anchor="b">
                    <a:lnL>
                      <a:noFill/>
                    </a:lnL>
                    <a:lnR>
                      <a:noFill/>
                    </a:lnR>
                    <a:lnT>
                      <a:noFill/>
                    </a:lnT>
                    <a:lnB>
                      <a:noFill/>
                    </a:lnB>
                  </a:tcPr>
                </a:tc>
                <a:tc>
                  <a:txBody>
                    <a:bodyPr/>
                    <a:lstStyle/>
                    <a:p>
                      <a:pPr algn="r"/>
                      <a:r>
                        <a:rPr lang="fr-FR"/>
                        <a:t>150,785.9</a:t>
                      </a:r>
                    </a:p>
                  </a:txBody>
                  <a:tcPr marL="0" marR="0" marT="0" marB="0" anchor="b">
                    <a:lnL>
                      <a:noFill/>
                    </a:lnL>
                    <a:lnR>
                      <a:noFill/>
                    </a:lnR>
                    <a:lnT>
                      <a:noFill/>
                    </a:lnT>
                    <a:lnB>
                      <a:noFill/>
                    </a:lnB>
                  </a:tcPr>
                </a:tc>
                <a:tc>
                  <a:txBody>
                    <a:bodyPr/>
                    <a:lstStyle/>
                    <a:p>
                      <a:pPr algn="r"/>
                      <a:r>
                        <a:rPr lang="fr-FR"/>
                        <a:t>15.6</a:t>
                      </a:r>
                    </a:p>
                  </a:txBody>
                  <a:tcPr marL="0" marR="0" marT="0" marB="0">
                    <a:lnL>
                      <a:noFill/>
                    </a:lnL>
                    <a:lnR>
                      <a:noFill/>
                    </a:lnR>
                    <a:lnT>
                      <a:noFill/>
                    </a:lnT>
                    <a:lnB>
                      <a:noFill/>
                    </a:lnB>
                  </a:tcPr>
                </a:tc>
                <a:tc>
                  <a:txBody>
                    <a:bodyPr/>
                    <a:lstStyle/>
                    <a:p>
                      <a:pPr algn="r"/>
                      <a:r>
                        <a:rPr lang="fr-FR"/>
                        <a:t>130,133.2</a:t>
                      </a:r>
                    </a:p>
                  </a:txBody>
                  <a:tcPr marL="0" marR="0" marT="0" marB="0" anchor="b">
                    <a:lnL>
                      <a:noFill/>
                    </a:lnL>
                    <a:lnR>
                      <a:noFill/>
                    </a:lnR>
                    <a:lnT>
                      <a:noFill/>
                    </a:lnT>
                    <a:lnB>
                      <a:noFill/>
                    </a:lnB>
                  </a:tcPr>
                </a:tc>
                <a:tc>
                  <a:txBody>
                    <a:bodyPr/>
                    <a:lstStyle/>
                    <a:p>
                      <a:pPr algn="r"/>
                      <a:r>
                        <a:rPr lang="fr-FR"/>
                        <a:t>19.1</a:t>
                      </a:r>
                    </a:p>
                  </a:txBody>
                  <a:tcPr marL="0" marR="0" marT="0" marB="0">
                    <a:lnL>
                      <a:noFill/>
                    </a:lnL>
                    <a:lnR>
                      <a:noFill/>
                    </a:lnR>
                    <a:lnT>
                      <a:noFill/>
                    </a:lnT>
                    <a:lnB>
                      <a:noFill/>
                    </a:lnB>
                  </a:tcPr>
                </a:tc>
              </a:tr>
              <a:tr h="440049">
                <a:tc>
                  <a:txBody>
                    <a:bodyPr/>
                    <a:lstStyle/>
                    <a:p>
                      <a:r>
                        <a:rPr lang="fr-FR"/>
                        <a:t>Microsoft</a:t>
                      </a:r>
                    </a:p>
                  </a:txBody>
                  <a:tcPr marL="0" marR="0" marT="0" marB="0" anchor="b">
                    <a:lnL>
                      <a:noFill/>
                    </a:lnL>
                    <a:lnR>
                      <a:noFill/>
                    </a:lnR>
                    <a:lnT>
                      <a:noFill/>
                    </a:lnT>
                    <a:lnB>
                      <a:noFill/>
                    </a:lnB>
                  </a:tcPr>
                </a:tc>
                <a:tc>
                  <a:txBody>
                    <a:bodyPr/>
                    <a:lstStyle/>
                    <a:p>
                      <a:pPr algn="r"/>
                      <a:r>
                        <a:rPr lang="fr-FR"/>
                        <a:t>30,842.9</a:t>
                      </a:r>
                    </a:p>
                  </a:txBody>
                  <a:tcPr marL="0" marR="0" marT="0" marB="0" anchor="b">
                    <a:lnL>
                      <a:noFill/>
                    </a:lnL>
                    <a:lnR>
                      <a:noFill/>
                    </a:lnR>
                    <a:lnT>
                      <a:noFill/>
                    </a:lnT>
                    <a:lnB>
                      <a:noFill/>
                    </a:lnB>
                  </a:tcPr>
                </a:tc>
                <a:tc>
                  <a:txBody>
                    <a:bodyPr/>
                    <a:lstStyle/>
                    <a:p>
                      <a:pPr algn="r"/>
                      <a:r>
                        <a:rPr lang="fr-FR"/>
                        <a:t>3.2</a:t>
                      </a:r>
                    </a:p>
                  </a:txBody>
                  <a:tcPr marL="0" marR="0" marT="0" marB="0">
                    <a:lnL>
                      <a:noFill/>
                    </a:lnL>
                    <a:lnR>
                      <a:noFill/>
                    </a:lnR>
                    <a:lnT>
                      <a:noFill/>
                    </a:lnT>
                    <a:lnB>
                      <a:noFill/>
                    </a:lnB>
                  </a:tcPr>
                </a:tc>
                <a:tc>
                  <a:txBody>
                    <a:bodyPr/>
                    <a:lstStyle/>
                    <a:p>
                      <a:pPr algn="r"/>
                      <a:r>
                        <a:rPr lang="fr-FR"/>
                        <a:t>16,940.7</a:t>
                      </a:r>
                    </a:p>
                  </a:txBody>
                  <a:tcPr marL="0" marR="0" marT="0" marB="0" anchor="b">
                    <a:lnL>
                      <a:noFill/>
                    </a:lnL>
                    <a:lnR>
                      <a:noFill/>
                    </a:lnR>
                    <a:lnT>
                      <a:noFill/>
                    </a:lnT>
                    <a:lnB>
                      <a:noFill/>
                    </a:lnB>
                  </a:tcPr>
                </a:tc>
                <a:tc>
                  <a:txBody>
                    <a:bodyPr/>
                    <a:lstStyle/>
                    <a:p>
                      <a:pPr algn="r"/>
                      <a:r>
                        <a:rPr lang="fr-FR"/>
                        <a:t>2.5</a:t>
                      </a:r>
                    </a:p>
                  </a:txBody>
                  <a:tcPr marL="0" marR="0" marT="0" marB="0">
                    <a:lnL>
                      <a:noFill/>
                    </a:lnL>
                    <a:lnR>
                      <a:noFill/>
                    </a:lnR>
                    <a:lnT>
                      <a:noFill/>
                    </a:lnT>
                    <a:lnB>
                      <a:noFill/>
                    </a:lnB>
                  </a:tcPr>
                </a:tc>
              </a:tr>
              <a:tr h="440049">
                <a:tc>
                  <a:txBody>
                    <a:bodyPr/>
                    <a:lstStyle/>
                    <a:p>
                      <a:r>
                        <a:rPr lang="fr-FR"/>
                        <a:t>BlackBerry</a:t>
                      </a:r>
                    </a:p>
                  </a:txBody>
                  <a:tcPr marL="0" marR="0" marT="0" marB="0" anchor="b">
                    <a:lnL>
                      <a:noFill/>
                    </a:lnL>
                    <a:lnR>
                      <a:noFill/>
                    </a:lnR>
                    <a:lnT>
                      <a:noFill/>
                    </a:lnT>
                    <a:lnB>
                      <a:noFill/>
                    </a:lnB>
                  </a:tcPr>
                </a:tc>
                <a:tc>
                  <a:txBody>
                    <a:bodyPr/>
                    <a:lstStyle/>
                    <a:p>
                      <a:pPr algn="r"/>
                      <a:r>
                        <a:rPr lang="fr-FR"/>
                        <a:t>18,605.9</a:t>
                      </a:r>
                    </a:p>
                  </a:txBody>
                  <a:tcPr marL="0" marR="0" marT="0" marB="0" anchor="b">
                    <a:lnL>
                      <a:noFill/>
                    </a:lnL>
                    <a:lnR>
                      <a:noFill/>
                    </a:lnR>
                    <a:lnT>
                      <a:noFill/>
                    </a:lnT>
                    <a:lnB>
                      <a:noFill/>
                    </a:lnB>
                  </a:tcPr>
                </a:tc>
                <a:tc>
                  <a:txBody>
                    <a:bodyPr/>
                    <a:lstStyle/>
                    <a:p>
                      <a:pPr algn="r"/>
                      <a:r>
                        <a:rPr lang="fr-FR"/>
                        <a:t>1.9</a:t>
                      </a:r>
                    </a:p>
                  </a:txBody>
                  <a:tcPr marL="0" marR="0" marT="0" marB="0">
                    <a:lnL>
                      <a:noFill/>
                    </a:lnL>
                    <a:lnR>
                      <a:noFill/>
                    </a:lnR>
                    <a:lnT>
                      <a:noFill/>
                    </a:lnT>
                    <a:lnB>
                      <a:noFill/>
                    </a:lnB>
                  </a:tcPr>
                </a:tc>
                <a:tc>
                  <a:txBody>
                    <a:bodyPr/>
                    <a:lstStyle/>
                    <a:p>
                      <a:pPr algn="r"/>
                      <a:r>
                        <a:rPr lang="fr-FR"/>
                        <a:t>34,210.3</a:t>
                      </a:r>
                    </a:p>
                  </a:txBody>
                  <a:tcPr marL="0" marR="0" marT="0" marB="0" anchor="b">
                    <a:lnL>
                      <a:noFill/>
                    </a:lnL>
                    <a:lnR>
                      <a:noFill/>
                    </a:lnR>
                    <a:lnT>
                      <a:noFill/>
                    </a:lnT>
                    <a:lnB>
                      <a:noFill/>
                    </a:lnB>
                  </a:tcPr>
                </a:tc>
                <a:tc>
                  <a:txBody>
                    <a:bodyPr/>
                    <a:lstStyle/>
                    <a:p>
                      <a:pPr algn="r"/>
                      <a:r>
                        <a:rPr lang="fr-FR"/>
                        <a:t>5.0</a:t>
                      </a:r>
                    </a:p>
                  </a:txBody>
                  <a:tcPr marL="0" marR="0" marT="0" marB="0">
                    <a:lnL>
                      <a:noFill/>
                    </a:lnL>
                    <a:lnR>
                      <a:noFill/>
                    </a:lnR>
                    <a:lnT>
                      <a:noFill/>
                    </a:lnT>
                    <a:lnB>
                      <a:noFill/>
                    </a:lnB>
                  </a:tcPr>
                </a:tc>
              </a:tr>
              <a:tr h="440049">
                <a:tc>
                  <a:txBody>
                    <a:bodyPr/>
                    <a:lstStyle/>
                    <a:p>
                      <a:r>
                        <a:rPr lang="fr-FR"/>
                        <a:t>Other OS</a:t>
                      </a:r>
                    </a:p>
                  </a:txBody>
                  <a:tcPr marL="0" marR="0" marT="0" marB="0" anchor="b">
                    <a:lnL>
                      <a:noFill/>
                    </a:lnL>
                    <a:lnR>
                      <a:noFill/>
                    </a:lnR>
                    <a:lnT>
                      <a:noFill/>
                    </a:lnT>
                    <a:lnB>
                      <a:noFill/>
                    </a:lnB>
                  </a:tcPr>
                </a:tc>
                <a:tc>
                  <a:txBody>
                    <a:bodyPr/>
                    <a:lstStyle/>
                    <a:p>
                      <a:pPr algn="r"/>
                      <a:r>
                        <a:rPr lang="fr-FR"/>
                        <a:t>8,821.2</a:t>
                      </a:r>
                    </a:p>
                  </a:txBody>
                  <a:tcPr marL="0" marR="0" marT="0" marB="0" anchor="b">
                    <a:lnL>
                      <a:noFill/>
                    </a:lnL>
                    <a:lnR>
                      <a:noFill/>
                    </a:lnR>
                    <a:lnT>
                      <a:noFill/>
                    </a:lnT>
                    <a:lnB>
                      <a:noFill/>
                    </a:lnB>
                  </a:tcPr>
                </a:tc>
                <a:tc>
                  <a:txBody>
                    <a:bodyPr/>
                    <a:lstStyle/>
                    <a:p>
                      <a:pPr algn="r"/>
                      <a:r>
                        <a:rPr lang="fr-FR"/>
                        <a:t>0.9</a:t>
                      </a:r>
                    </a:p>
                  </a:txBody>
                  <a:tcPr marL="0" marR="0" marT="0" marB="0">
                    <a:lnL>
                      <a:noFill/>
                    </a:lnL>
                    <a:lnR>
                      <a:noFill/>
                    </a:lnR>
                    <a:lnT>
                      <a:noFill/>
                    </a:lnT>
                    <a:lnB>
                      <a:noFill/>
                    </a:lnB>
                  </a:tcPr>
                </a:tc>
                <a:tc>
                  <a:txBody>
                    <a:bodyPr/>
                    <a:lstStyle/>
                    <a:p>
                      <a:pPr algn="r"/>
                      <a:r>
                        <a:rPr lang="fr-FR"/>
                        <a:t>47,203.0</a:t>
                      </a:r>
                    </a:p>
                  </a:txBody>
                  <a:tcPr marL="0" marR="0" marT="0" marB="0" anchor="b">
                    <a:lnL>
                      <a:noFill/>
                    </a:lnL>
                    <a:lnR>
                      <a:noFill/>
                    </a:lnR>
                    <a:lnT>
                      <a:noFill/>
                    </a:lnT>
                    <a:lnB>
                      <a:noFill/>
                    </a:lnB>
                  </a:tcPr>
                </a:tc>
                <a:tc>
                  <a:txBody>
                    <a:bodyPr/>
                    <a:lstStyle/>
                    <a:p>
                      <a:pPr algn="r"/>
                      <a:r>
                        <a:rPr lang="fr-FR"/>
                        <a:t>6.9</a:t>
                      </a:r>
                    </a:p>
                  </a:txBody>
                  <a:tcPr marL="0" marR="0" marT="0" marB="0">
                    <a:lnL>
                      <a:noFill/>
                    </a:lnL>
                    <a:lnR>
                      <a:noFill/>
                    </a:lnR>
                    <a:lnT>
                      <a:noFill/>
                    </a:lnT>
                    <a:lnB>
                      <a:noFill/>
                    </a:lnB>
                  </a:tcPr>
                </a:tc>
              </a:tr>
              <a:tr h="440049">
                <a:tc>
                  <a:txBody>
                    <a:bodyPr/>
                    <a:lstStyle/>
                    <a:p>
                      <a:r>
                        <a:rPr lang="fr-FR" b="1"/>
                        <a:t>Total</a:t>
                      </a:r>
                      <a:endParaRPr lang="fr-FR"/>
                    </a:p>
                  </a:txBody>
                  <a:tcPr marL="0" marR="0" marT="0" marB="0" anchor="b">
                    <a:lnL>
                      <a:noFill/>
                    </a:lnL>
                    <a:lnR>
                      <a:noFill/>
                    </a:lnR>
                    <a:lnT>
                      <a:noFill/>
                    </a:lnT>
                    <a:lnB>
                      <a:noFill/>
                    </a:lnB>
                  </a:tcPr>
                </a:tc>
                <a:tc>
                  <a:txBody>
                    <a:bodyPr/>
                    <a:lstStyle/>
                    <a:p>
                      <a:pPr algn="r"/>
                      <a:r>
                        <a:rPr lang="fr-FR" b="1"/>
                        <a:t>967,775.8</a:t>
                      </a:r>
                      <a:endParaRPr lang="fr-FR"/>
                    </a:p>
                  </a:txBody>
                  <a:tcPr marL="0" marR="0" marT="0" marB="0" anchor="b">
                    <a:lnL>
                      <a:noFill/>
                    </a:lnL>
                    <a:lnR>
                      <a:noFill/>
                    </a:lnR>
                    <a:lnT>
                      <a:noFill/>
                    </a:lnT>
                    <a:lnB>
                      <a:noFill/>
                    </a:lnB>
                  </a:tcPr>
                </a:tc>
                <a:tc>
                  <a:txBody>
                    <a:bodyPr/>
                    <a:lstStyle/>
                    <a:p>
                      <a:pPr algn="r"/>
                      <a:r>
                        <a:rPr lang="fr-FR" b="1"/>
                        <a:t>100.0</a:t>
                      </a:r>
                      <a:endParaRPr lang="fr-FR"/>
                    </a:p>
                  </a:txBody>
                  <a:tcPr marL="0" marR="0" marT="0" marB="0" anchor="b">
                    <a:lnL>
                      <a:noFill/>
                    </a:lnL>
                    <a:lnR>
                      <a:noFill/>
                    </a:lnR>
                    <a:lnT>
                      <a:noFill/>
                    </a:lnT>
                    <a:lnB>
                      <a:noFill/>
                    </a:lnB>
                  </a:tcPr>
                </a:tc>
                <a:tc>
                  <a:txBody>
                    <a:bodyPr/>
                    <a:lstStyle/>
                    <a:p>
                      <a:pPr algn="r"/>
                      <a:r>
                        <a:rPr lang="fr-FR" b="1"/>
                        <a:t>680,108.2</a:t>
                      </a:r>
                      <a:endParaRPr lang="fr-FR"/>
                    </a:p>
                  </a:txBody>
                  <a:tcPr marL="0" marR="0" marT="0" marB="0" anchor="b">
                    <a:lnL>
                      <a:noFill/>
                    </a:lnL>
                    <a:lnR>
                      <a:noFill/>
                    </a:lnR>
                    <a:lnT>
                      <a:noFill/>
                    </a:lnT>
                    <a:lnB>
                      <a:noFill/>
                    </a:lnB>
                  </a:tcPr>
                </a:tc>
                <a:tc>
                  <a:txBody>
                    <a:bodyPr/>
                    <a:lstStyle/>
                    <a:p>
                      <a:pPr algn="r"/>
                      <a:r>
                        <a:rPr lang="fr-FR" b="1" dirty="0"/>
                        <a:t>100.0</a:t>
                      </a:r>
                      <a:endParaRPr lang="fr-FR" dirty="0"/>
                    </a:p>
                  </a:txBody>
                  <a:tcPr marL="0" marR="0" marT="0" marB="0" anchor="b">
                    <a:lnL>
                      <a:noFill/>
                    </a:lnL>
                    <a:lnR>
                      <a:noFill/>
                    </a:lnR>
                    <a:lnT>
                      <a:noFill/>
                    </a:lnT>
                    <a:lnB>
                      <a:noFill/>
                    </a:lnB>
                  </a:tcPr>
                </a:tc>
              </a:tr>
            </a:tbl>
          </a:graphicData>
        </a:graphic>
      </p:graphicFrame>
      <p:sp>
        <p:nvSpPr>
          <p:cNvPr id="5" name="Rectangle 1"/>
          <p:cNvSpPr>
            <a:spLocks noChangeArrowheads="1"/>
          </p:cNvSpPr>
          <p:nvPr/>
        </p:nvSpPr>
        <p:spPr bwMode="auto">
          <a:xfrm>
            <a:off x="251519" y="188640"/>
            <a:ext cx="86409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2400" b="1" i="0" u="none" strike="noStrike" cap="none" normalizeH="0" baseline="0" dirty="0" err="1" smtClean="0">
                <a:ln>
                  <a:noFill/>
                </a:ln>
                <a:solidFill>
                  <a:schemeClr val="tx1"/>
                </a:solidFill>
                <a:effectLst/>
                <a:latin typeface="Arial" charset="0"/>
              </a:rPr>
              <a:t>Worldwide</a:t>
            </a:r>
            <a:r>
              <a:rPr kumimoji="0" lang="fr-FR" altLang="fr-FR" sz="2400" b="1" i="0" u="none" strike="noStrike" cap="none" normalizeH="0" baseline="0" dirty="0" smtClean="0">
                <a:ln>
                  <a:noFill/>
                </a:ln>
                <a:solidFill>
                  <a:schemeClr val="tx1"/>
                </a:solidFill>
                <a:effectLst/>
                <a:latin typeface="Arial" charset="0"/>
              </a:rPr>
              <a:t> Smartphone Sales to End </a:t>
            </a:r>
            <a:r>
              <a:rPr kumimoji="0" lang="fr-FR" altLang="fr-FR" sz="2400" b="1" i="0" u="none" strike="noStrike" cap="none" normalizeH="0" baseline="0" dirty="0" err="1" smtClean="0">
                <a:ln>
                  <a:noFill/>
                </a:ln>
                <a:solidFill>
                  <a:schemeClr val="tx1"/>
                </a:solidFill>
                <a:effectLst/>
                <a:latin typeface="Arial" charset="0"/>
              </a:rPr>
              <a:t>Users</a:t>
            </a:r>
            <a:r>
              <a:rPr kumimoji="0" lang="fr-FR" altLang="fr-FR" sz="2400" b="1" i="0" u="none" strike="noStrike" cap="none" normalizeH="0" baseline="0" dirty="0" smtClean="0">
                <a:ln>
                  <a:noFill/>
                </a:ln>
                <a:solidFill>
                  <a:schemeClr val="tx1"/>
                </a:solidFill>
                <a:effectLst/>
                <a:latin typeface="Arial" charset="0"/>
              </a:rPr>
              <a:t> by Operating System in 2013 (</a:t>
            </a:r>
            <a:r>
              <a:rPr kumimoji="0" lang="fr-FR" altLang="fr-FR" sz="2400" b="1" i="0" u="none" strike="noStrike" cap="none" normalizeH="0" baseline="0" dirty="0" err="1" smtClean="0">
                <a:ln>
                  <a:noFill/>
                </a:ln>
                <a:solidFill>
                  <a:schemeClr val="tx1"/>
                </a:solidFill>
                <a:effectLst/>
                <a:latin typeface="Arial" charset="0"/>
              </a:rPr>
              <a:t>Thousands</a:t>
            </a:r>
            <a:r>
              <a:rPr kumimoji="0" lang="fr-FR" altLang="fr-FR" sz="2400" b="1" i="0" u="none" strike="noStrike" cap="none" normalizeH="0" baseline="0" dirty="0" smtClean="0">
                <a:ln>
                  <a:noFill/>
                </a:ln>
                <a:solidFill>
                  <a:schemeClr val="tx1"/>
                </a:solidFill>
                <a:effectLst/>
                <a:latin typeface="Arial" charset="0"/>
              </a:rPr>
              <a:t> of </a:t>
            </a:r>
            <a:r>
              <a:rPr kumimoji="0" lang="fr-FR" altLang="fr-FR" sz="2400" b="1" i="0" u="none" strike="noStrike" cap="none" normalizeH="0" baseline="0" dirty="0" err="1" smtClean="0">
                <a:ln>
                  <a:noFill/>
                </a:ln>
                <a:solidFill>
                  <a:schemeClr val="tx1"/>
                </a:solidFill>
                <a:effectLst/>
                <a:latin typeface="Arial" charset="0"/>
              </a:rPr>
              <a:t>Units</a:t>
            </a:r>
            <a:r>
              <a:rPr kumimoji="0" lang="fr-FR" altLang="fr-FR" sz="2400" b="1" i="0" u="none" strike="noStrike" cap="none" normalizeH="0" baseline="0" dirty="0" smtClean="0">
                <a:ln>
                  <a:noFill/>
                </a:ln>
                <a:solidFill>
                  <a:schemeClr val="tx1"/>
                </a:solidFill>
                <a:effectLst/>
                <a:latin typeface="Arial" charset="0"/>
              </a:rPr>
              <a:t>)</a:t>
            </a:r>
            <a:endParaRPr kumimoji="0" lang="fr-FR" altLang="fr-FR" sz="24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smtClean="0">
                <a:ln>
                  <a:noFill/>
                </a:ln>
                <a:solidFill>
                  <a:schemeClr val="tx1"/>
                </a:solidFill>
                <a:effectLst/>
                <a:latin typeface="Arial" charset="0"/>
              </a:rPr>
              <a:t>Source: Gartner (</a:t>
            </a:r>
            <a:r>
              <a:rPr kumimoji="0" lang="fr-FR" altLang="fr-FR" sz="2400" b="0" i="0" u="none" strike="noStrike" cap="none" normalizeH="0" baseline="0" dirty="0" err="1" smtClean="0">
                <a:ln>
                  <a:noFill/>
                </a:ln>
                <a:solidFill>
                  <a:schemeClr val="tx1"/>
                </a:solidFill>
                <a:effectLst/>
                <a:latin typeface="Arial" charset="0"/>
              </a:rPr>
              <a:t>February</a:t>
            </a:r>
            <a:r>
              <a:rPr kumimoji="0" lang="fr-FR" altLang="fr-FR" sz="2400" b="0" i="0" u="none" strike="noStrike" cap="none" normalizeH="0" baseline="0" dirty="0" smtClean="0">
                <a:ln>
                  <a:noFill/>
                </a:ln>
                <a:solidFill>
                  <a:schemeClr val="tx1"/>
                </a:solidFill>
                <a:effectLst/>
                <a:latin typeface="Arial" charset="0"/>
              </a:rPr>
              <a:t> 2014)</a:t>
            </a:r>
          </a:p>
        </p:txBody>
      </p:sp>
    </p:spTree>
    <p:extLst>
      <p:ext uri="{BB962C8B-B14F-4D97-AF65-F5344CB8AC3E}">
        <p14:creationId xmlns:p14="http://schemas.microsoft.com/office/powerpoint/2010/main" val="9051328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411161582"/>
              </p:ext>
            </p:extLst>
          </p:nvPr>
        </p:nvGraphicFramePr>
        <p:xfrm>
          <a:off x="287524" y="1844824"/>
          <a:ext cx="8424935" cy="4277290"/>
        </p:xfrm>
        <a:graphic>
          <a:graphicData uri="http://schemas.openxmlformats.org/drawingml/2006/table">
            <a:tbl>
              <a:tblPr/>
              <a:tblGrid>
                <a:gridCol w="2547382"/>
                <a:gridCol w="1247156"/>
                <a:gridCol w="1472705"/>
                <a:gridCol w="1472705"/>
                <a:gridCol w="1684987"/>
              </a:tblGrid>
              <a:tr h="648400">
                <a:tc>
                  <a:txBody>
                    <a:bodyPr/>
                    <a:lstStyle/>
                    <a:p>
                      <a:pPr algn="l"/>
                      <a:r>
                        <a:rPr lang="fr-FR" sz="1800" b="1" dirty="0" err="1"/>
                        <a:t>Company</a:t>
                      </a:r>
                      <a:endParaRPr lang="fr-FR" sz="1800" dirty="0"/>
                    </a:p>
                  </a:txBody>
                  <a:tcPr marL="0" marR="0" marT="0" marB="0">
                    <a:lnL>
                      <a:noFill/>
                    </a:lnL>
                    <a:lnR>
                      <a:noFill/>
                    </a:lnR>
                    <a:lnT>
                      <a:noFill/>
                    </a:lnT>
                    <a:lnB>
                      <a:noFill/>
                    </a:lnB>
                  </a:tcPr>
                </a:tc>
                <a:tc>
                  <a:txBody>
                    <a:bodyPr/>
                    <a:lstStyle/>
                    <a:p>
                      <a:pPr algn="r"/>
                      <a:r>
                        <a:rPr lang="fr-FR" sz="1800" b="1"/>
                        <a:t>2013</a:t>
                      </a:r>
                      <a:endParaRPr lang="fr-FR" sz="1800"/>
                    </a:p>
                    <a:p>
                      <a:pPr algn="r"/>
                      <a:r>
                        <a:rPr lang="fr-FR" sz="1800" b="1"/>
                        <a:t>Units</a:t>
                      </a:r>
                      <a:endParaRPr lang="fr-FR" sz="1800"/>
                    </a:p>
                  </a:txBody>
                  <a:tcPr marL="0" marR="0" marT="0" marB="0">
                    <a:lnL>
                      <a:noFill/>
                    </a:lnL>
                    <a:lnR>
                      <a:noFill/>
                    </a:lnR>
                    <a:lnT>
                      <a:noFill/>
                    </a:lnT>
                    <a:lnB>
                      <a:noFill/>
                    </a:lnB>
                  </a:tcPr>
                </a:tc>
                <a:tc>
                  <a:txBody>
                    <a:bodyPr/>
                    <a:lstStyle/>
                    <a:p>
                      <a:pPr algn="r"/>
                      <a:r>
                        <a:rPr lang="fr-FR" sz="1800" b="1"/>
                        <a:t>2013 Market Share (%)</a:t>
                      </a:r>
                      <a:endParaRPr lang="fr-FR" sz="1800"/>
                    </a:p>
                  </a:txBody>
                  <a:tcPr marL="0" marR="0" marT="0" marB="0">
                    <a:lnL>
                      <a:noFill/>
                    </a:lnL>
                    <a:lnR>
                      <a:noFill/>
                    </a:lnR>
                    <a:lnT>
                      <a:noFill/>
                    </a:lnT>
                    <a:lnB>
                      <a:noFill/>
                    </a:lnB>
                  </a:tcPr>
                </a:tc>
                <a:tc>
                  <a:txBody>
                    <a:bodyPr/>
                    <a:lstStyle/>
                    <a:p>
                      <a:pPr algn="r"/>
                      <a:r>
                        <a:rPr lang="fr-FR" sz="1800" b="1"/>
                        <a:t>2012</a:t>
                      </a:r>
                      <a:endParaRPr lang="fr-FR" sz="1800"/>
                    </a:p>
                    <a:p>
                      <a:pPr algn="r"/>
                      <a:r>
                        <a:rPr lang="fr-FR" sz="1800" b="1"/>
                        <a:t>Units</a:t>
                      </a:r>
                      <a:endParaRPr lang="fr-FR" sz="1800"/>
                    </a:p>
                  </a:txBody>
                  <a:tcPr marL="0" marR="0" marT="0" marB="0">
                    <a:lnL>
                      <a:noFill/>
                    </a:lnL>
                    <a:lnR>
                      <a:noFill/>
                    </a:lnR>
                    <a:lnT>
                      <a:noFill/>
                    </a:lnT>
                    <a:lnB>
                      <a:noFill/>
                    </a:lnB>
                  </a:tcPr>
                </a:tc>
                <a:tc>
                  <a:txBody>
                    <a:bodyPr/>
                    <a:lstStyle/>
                    <a:p>
                      <a:pPr algn="r"/>
                      <a:r>
                        <a:rPr lang="fr-FR" sz="1800" b="1"/>
                        <a:t>2012 Market Share (%)</a:t>
                      </a:r>
                      <a:endParaRPr lang="fr-FR" sz="1800"/>
                    </a:p>
                  </a:txBody>
                  <a:tcPr marL="0" marR="0" marT="0" marB="0">
                    <a:lnL>
                      <a:noFill/>
                    </a:lnL>
                    <a:lnR>
                      <a:noFill/>
                    </a:lnR>
                    <a:lnT>
                      <a:noFill/>
                    </a:lnT>
                    <a:lnB>
                      <a:noFill/>
                    </a:lnB>
                  </a:tcPr>
                </a:tc>
              </a:tr>
              <a:tr h="316304">
                <a:tc>
                  <a:txBody>
                    <a:bodyPr/>
                    <a:lstStyle/>
                    <a:p>
                      <a:pPr algn="l"/>
                      <a:r>
                        <a:rPr lang="fr-FR" sz="1800" dirty="0"/>
                        <a:t>Samsung</a:t>
                      </a:r>
                    </a:p>
                  </a:txBody>
                  <a:tcPr marL="0" marR="0" marT="0" marB="0">
                    <a:lnL>
                      <a:noFill/>
                    </a:lnL>
                    <a:lnR>
                      <a:noFill/>
                    </a:lnR>
                    <a:lnT>
                      <a:noFill/>
                    </a:lnT>
                    <a:lnB>
                      <a:noFill/>
                    </a:lnB>
                  </a:tcPr>
                </a:tc>
                <a:tc>
                  <a:txBody>
                    <a:bodyPr/>
                    <a:lstStyle/>
                    <a:p>
                      <a:pPr algn="r"/>
                      <a:r>
                        <a:rPr lang="fr-FR" sz="1800"/>
                        <a:t>444,444.2</a:t>
                      </a:r>
                    </a:p>
                  </a:txBody>
                  <a:tcPr marL="0" marR="0" marT="0" marB="0" anchor="b">
                    <a:lnL>
                      <a:noFill/>
                    </a:lnL>
                    <a:lnR>
                      <a:noFill/>
                    </a:lnR>
                    <a:lnT>
                      <a:noFill/>
                    </a:lnT>
                    <a:lnB>
                      <a:noFill/>
                    </a:lnB>
                  </a:tcPr>
                </a:tc>
                <a:tc>
                  <a:txBody>
                    <a:bodyPr/>
                    <a:lstStyle/>
                    <a:p>
                      <a:pPr algn="r"/>
                      <a:r>
                        <a:rPr lang="fr-FR" sz="1800"/>
                        <a:t>24.6</a:t>
                      </a:r>
                    </a:p>
                  </a:txBody>
                  <a:tcPr marL="0" marR="0" marT="0" marB="0" anchor="b">
                    <a:lnL>
                      <a:noFill/>
                    </a:lnL>
                    <a:lnR>
                      <a:noFill/>
                    </a:lnR>
                    <a:lnT>
                      <a:noFill/>
                    </a:lnT>
                    <a:lnB>
                      <a:noFill/>
                    </a:lnB>
                  </a:tcPr>
                </a:tc>
                <a:tc>
                  <a:txBody>
                    <a:bodyPr/>
                    <a:lstStyle/>
                    <a:p>
                      <a:pPr algn="r"/>
                      <a:r>
                        <a:rPr lang="fr-FR" sz="1800"/>
                        <a:t>384,631.2</a:t>
                      </a:r>
                    </a:p>
                  </a:txBody>
                  <a:tcPr marL="0" marR="0" marT="0" marB="0" anchor="b">
                    <a:lnL>
                      <a:noFill/>
                    </a:lnL>
                    <a:lnR>
                      <a:noFill/>
                    </a:lnR>
                    <a:lnT>
                      <a:noFill/>
                    </a:lnT>
                    <a:lnB>
                      <a:noFill/>
                    </a:lnB>
                  </a:tcPr>
                </a:tc>
                <a:tc>
                  <a:txBody>
                    <a:bodyPr/>
                    <a:lstStyle/>
                    <a:p>
                      <a:pPr algn="r"/>
                      <a:r>
                        <a:rPr lang="fr-FR" sz="1800"/>
                        <a:t>22.0</a:t>
                      </a:r>
                    </a:p>
                  </a:txBody>
                  <a:tcPr marL="0" marR="0" marT="0" marB="0" anchor="b">
                    <a:lnL>
                      <a:noFill/>
                    </a:lnL>
                    <a:lnR>
                      <a:noFill/>
                    </a:lnR>
                    <a:lnT>
                      <a:noFill/>
                    </a:lnT>
                    <a:lnB>
                      <a:noFill/>
                    </a:lnB>
                  </a:tcPr>
                </a:tc>
              </a:tr>
              <a:tr h="316086">
                <a:tc>
                  <a:txBody>
                    <a:bodyPr/>
                    <a:lstStyle/>
                    <a:p>
                      <a:pPr algn="l"/>
                      <a:r>
                        <a:rPr lang="fr-FR" sz="1800" dirty="0"/>
                        <a:t>Nokia</a:t>
                      </a:r>
                    </a:p>
                  </a:txBody>
                  <a:tcPr marL="0" marR="0" marT="0" marB="0">
                    <a:lnL>
                      <a:noFill/>
                    </a:lnL>
                    <a:lnR>
                      <a:noFill/>
                    </a:lnR>
                    <a:lnT>
                      <a:noFill/>
                    </a:lnT>
                    <a:lnB>
                      <a:noFill/>
                    </a:lnB>
                  </a:tcPr>
                </a:tc>
                <a:tc>
                  <a:txBody>
                    <a:bodyPr/>
                    <a:lstStyle/>
                    <a:p>
                      <a:pPr algn="r"/>
                      <a:r>
                        <a:rPr lang="fr-FR" sz="1800"/>
                        <a:t>250,793.1</a:t>
                      </a:r>
                    </a:p>
                  </a:txBody>
                  <a:tcPr marL="0" marR="0" marT="0" marB="0" anchor="b">
                    <a:lnL>
                      <a:noFill/>
                    </a:lnL>
                    <a:lnR>
                      <a:noFill/>
                    </a:lnR>
                    <a:lnT>
                      <a:noFill/>
                    </a:lnT>
                    <a:lnB>
                      <a:noFill/>
                    </a:lnB>
                  </a:tcPr>
                </a:tc>
                <a:tc>
                  <a:txBody>
                    <a:bodyPr/>
                    <a:lstStyle/>
                    <a:p>
                      <a:pPr algn="r"/>
                      <a:r>
                        <a:rPr lang="fr-FR" sz="1800"/>
                        <a:t>13.9</a:t>
                      </a:r>
                    </a:p>
                  </a:txBody>
                  <a:tcPr marL="0" marR="0" marT="0" marB="0" anchor="b">
                    <a:lnL>
                      <a:noFill/>
                    </a:lnL>
                    <a:lnR>
                      <a:noFill/>
                    </a:lnR>
                    <a:lnT>
                      <a:noFill/>
                    </a:lnT>
                    <a:lnB>
                      <a:noFill/>
                    </a:lnB>
                  </a:tcPr>
                </a:tc>
                <a:tc>
                  <a:txBody>
                    <a:bodyPr/>
                    <a:lstStyle/>
                    <a:p>
                      <a:pPr algn="r"/>
                      <a:r>
                        <a:rPr lang="fr-FR" sz="1800"/>
                        <a:t>333,938.0</a:t>
                      </a:r>
                    </a:p>
                  </a:txBody>
                  <a:tcPr marL="0" marR="0" marT="0" marB="0" anchor="b">
                    <a:lnL>
                      <a:noFill/>
                    </a:lnL>
                    <a:lnR>
                      <a:noFill/>
                    </a:lnR>
                    <a:lnT>
                      <a:noFill/>
                    </a:lnT>
                    <a:lnB>
                      <a:noFill/>
                    </a:lnB>
                  </a:tcPr>
                </a:tc>
                <a:tc>
                  <a:txBody>
                    <a:bodyPr/>
                    <a:lstStyle/>
                    <a:p>
                      <a:pPr algn="r"/>
                      <a:r>
                        <a:rPr lang="fr-FR" sz="1800"/>
                        <a:t>19.1</a:t>
                      </a:r>
                    </a:p>
                  </a:txBody>
                  <a:tcPr marL="0" marR="0" marT="0" marB="0" anchor="b">
                    <a:lnL>
                      <a:noFill/>
                    </a:lnL>
                    <a:lnR>
                      <a:noFill/>
                    </a:lnR>
                    <a:lnT>
                      <a:noFill/>
                    </a:lnT>
                    <a:lnB>
                      <a:noFill/>
                    </a:lnB>
                  </a:tcPr>
                </a:tc>
              </a:tr>
              <a:tr h="315868">
                <a:tc>
                  <a:txBody>
                    <a:bodyPr/>
                    <a:lstStyle/>
                    <a:p>
                      <a:pPr algn="l"/>
                      <a:r>
                        <a:rPr lang="fr-FR" sz="1800" dirty="0"/>
                        <a:t>Apple</a:t>
                      </a:r>
                    </a:p>
                  </a:txBody>
                  <a:tcPr marL="0" marR="0" marT="0" marB="0">
                    <a:lnL>
                      <a:noFill/>
                    </a:lnL>
                    <a:lnR>
                      <a:noFill/>
                    </a:lnR>
                    <a:lnT>
                      <a:noFill/>
                    </a:lnT>
                    <a:lnB>
                      <a:noFill/>
                    </a:lnB>
                  </a:tcPr>
                </a:tc>
                <a:tc>
                  <a:txBody>
                    <a:bodyPr/>
                    <a:lstStyle/>
                    <a:p>
                      <a:pPr algn="r"/>
                      <a:r>
                        <a:rPr lang="fr-FR" sz="1800"/>
                        <a:t>150,785.9</a:t>
                      </a:r>
                    </a:p>
                  </a:txBody>
                  <a:tcPr marL="0" marR="0" marT="0" marB="0" anchor="b">
                    <a:lnL>
                      <a:noFill/>
                    </a:lnL>
                    <a:lnR>
                      <a:noFill/>
                    </a:lnR>
                    <a:lnT>
                      <a:noFill/>
                    </a:lnT>
                    <a:lnB>
                      <a:noFill/>
                    </a:lnB>
                  </a:tcPr>
                </a:tc>
                <a:tc>
                  <a:txBody>
                    <a:bodyPr/>
                    <a:lstStyle/>
                    <a:p>
                      <a:pPr algn="r"/>
                      <a:r>
                        <a:rPr lang="fr-FR" sz="1800"/>
                        <a:t>8.3</a:t>
                      </a:r>
                    </a:p>
                  </a:txBody>
                  <a:tcPr marL="0" marR="0" marT="0" marB="0" anchor="b">
                    <a:lnL>
                      <a:noFill/>
                    </a:lnL>
                    <a:lnR>
                      <a:noFill/>
                    </a:lnR>
                    <a:lnT>
                      <a:noFill/>
                    </a:lnT>
                    <a:lnB>
                      <a:noFill/>
                    </a:lnB>
                  </a:tcPr>
                </a:tc>
                <a:tc>
                  <a:txBody>
                    <a:bodyPr/>
                    <a:lstStyle/>
                    <a:p>
                      <a:pPr algn="r"/>
                      <a:r>
                        <a:rPr lang="fr-FR" sz="1800"/>
                        <a:t>130,133.2</a:t>
                      </a:r>
                    </a:p>
                  </a:txBody>
                  <a:tcPr marL="0" marR="0" marT="0" marB="0" anchor="b">
                    <a:lnL>
                      <a:noFill/>
                    </a:lnL>
                    <a:lnR>
                      <a:noFill/>
                    </a:lnR>
                    <a:lnT>
                      <a:noFill/>
                    </a:lnT>
                    <a:lnB>
                      <a:noFill/>
                    </a:lnB>
                  </a:tcPr>
                </a:tc>
                <a:tc>
                  <a:txBody>
                    <a:bodyPr/>
                    <a:lstStyle/>
                    <a:p>
                      <a:pPr algn="r"/>
                      <a:r>
                        <a:rPr lang="fr-FR" sz="1800"/>
                        <a:t>7.5</a:t>
                      </a:r>
                    </a:p>
                  </a:txBody>
                  <a:tcPr marL="0" marR="0" marT="0" marB="0" anchor="b">
                    <a:lnL>
                      <a:noFill/>
                    </a:lnL>
                    <a:lnR>
                      <a:noFill/>
                    </a:lnR>
                    <a:lnT>
                      <a:noFill/>
                    </a:lnT>
                    <a:lnB>
                      <a:noFill/>
                    </a:lnB>
                  </a:tcPr>
                </a:tc>
              </a:tr>
              <a:tr h="261023">
                <a:tc>
                  <a:txBody>
                    <a:bodyPr/>
                    <a:lstStyle/>
                    <a:p>
                      <a:pPr algn="l"/>
                      <a:r>
                        <a:rPr lang="fr-FR" sz="1800" dirty="0"/>
                        <a:t>LG </a:t>
                      </a:r>
                      <a:r>
                        <a:rPr lang="fr-FR" sz="1800" dirty="0" err="1"/>
                        <a:t>Electronics</a:t>
                      </a:r>
                      <a:endParaRPr lang="fr-FR" sz="1800" dirty="0"/>
                    </a:p>
                  </a:txBody>
                  <a:tcPr marL="0" marR="0" marT="0" marB="0">
                    <a:lnL>
                      <a:noFill/>
                    </a:lnL>
                    <a:lnR>
                      <a:noFill/>
                    </a:lnR>
                    <a:lnT>
                      <a:noFill/>
                    </a:lnT>
                    <a:lnB>
                      <a:noFill/>
                    </a:lnB>
                  </a:tcPr>
                </a:tc>
                <a:tc>
                  <a:txBody>
                    <a:bodyPr/>
                    <a:lstStyle/>
                    <a:p>
                      <a:pPr algn="r"/>
                      <a:r>
                        <a:rPr lang="fr-FR" sz="1800"/>
                        <a:t>69,024.5</a:t>
                      </a:r>
                    </a:p>
                  </a:txBody>
                  <a:tcPr marL="0" marR="0" marT="0" marB="0" anchor="b">
                    <a:lnL>
                      <a:noFill/>
                    </a:lnL>
                    <a:lnR>
                      <a:noFill/>
                    </a:lnR>
                    <a:lnT>
                      <a:noFill/>
                    </a:lnT>
                    <a:lnB>
                      <a:noFill/>
                    </a:lnB>
                  </a:tcPr>
                </a:tc>
                <a:tc>
                  <a:txBody>
                    <a:bodyPr/>
                    <a:lstStyle/>
                    <a:p>
                      <a:pPr algn="r"/>
                      <a:r>
                        <a:rPr lang="fr-FR" sz="1800"/>
                        <a:t>3.8</a:t>
                      </a:r>
                    </a:p>
                  </a:txBody>
                  <a:tcPr marL="0" marR="0" marT="0" marB="0" anchor="b">
                    <a:lnL>
                      <a:noFill/>
                    </a:lnL>
                    <a:lnR>
                      <a:noFill/>
                    </a:lnR>
                    <a:lnT>
                      <a:noFill/>
                    </a:lnT>
                    <a:lnB>
                      <a:noFill/>
                    </a:lnB>
                  </a:tcPr>
                </a:tc>
                <a:tc>
                  <a:txBody>
                    <a:bodyPr/>
                    <a:lstStyle/>
                    <a:p>
                      <a:pPr algn="r"/>
                      <a:r>
                        <a:rPr lang="fr-FR" sz="1800"/>
                        <a:t>58,015.9</a:t>
                      </a:r>
                    </a:p>
                  </a:txBody>
                  <a:tcPr marL="0" marR="0" marT="0" marB="0" anchor="b">
                    <a:lnL>
                      <a:noFill/>
                    </a:lnL>
                    <a:lnR>
                      <a:noFill/>
                    </a:lnR>
                    <a:lnT>
                      <a:noFill/>
                    </a:lnT>
                    <a:lnB>
                      <a:noFill/>
                    </a:lnB>
                  </a:tcPr>
                </a:tc>
                <a:tc>
                  <a:txBody>
                    <a:bodyPr/>
                    <a:lstStyle/>
                    <a:p>
                      <a:pPr algn="r"/>
                      <a:r>
                        <a:rPr lang="fr-FR" sz="1800"/>
                        <a:t>3.3</a:t>
                      </a:r>
                    </a:p>
                  </a:txBody>
                  <a:tcPr marL="0" marR="0" marT="0" marB="0" anchor="b">
                    <a:lnL>
                      <a:noFill/>
                    </a:lnL>
                    <a:lnR>
                      <a:noFill/>
                    </a:lnR>
                    <a:lnT>
                      <a:noFill/>
                    </a:lnT>
                    <a:lnB>
                      <a:noFill/>
                    </a:lnB>
                  </a:tcPr>
                </a:tc>
              </a:tr>
              <a:tr h="261023">
                <a:tc>
                  <a:txBody>
                    <a:bodyPr/>
                    <a:lstStyle/>
                    <a:p>
                      <a:pPr algn="l"/>
                      <a:r>
                        <a:rPr lang="fr-FR" sz="1800" dirty="0"/>
                        <a:t>ZTE</a:t>
                      </a:r>
                    </a:p>
                  </a:txBody>
                  <a:tcPr marL="0" marR="0" marT="0" marB="0">
                    <a:lnL>
                      <a:noFill/>
                    </a:lnL>
                    <a:lnR>
                      <a:noFill/>
                    </a:lnR>
                    <a:lnT>
                      <a:noFill/>
                    </a:lnT>
                    <a:lnB>
                      <a:noFill/>
                    </a:lnB>
                  </a:tcPr>
                </a:tc>
                <a:tc>
                  <a:txBody>
                    <a:bodyPr/>
                    <a:lstStyle/>
                    <a:p>
                      <a:pPr algn="r"/>
                      <a:r>
                        <a:rPr lang="fr-FR" sz="1800"/>
                        <a:t>59,898.8</a:t>
                      </a:r>
                    </a:p>
                  </a:txBody>
                  <a:tcPr marL="0" marR="0" marT="0" marB="0" anchor="b">
                    <a:lnL>
                      <a:noFill/>
                    </a:lnL>
                    <a:lnR>
                      <a:noFill/>
                    </a:lnR>
                    <a:lnT>
                      <a:noFill/>
                    </a:lnT>
                    <a:lnB>
                      <a:noFill/>
                    </a:lnB>
                  </a:tcPr>
                </a:tc>
                <a:tc>
                  <a:txBody>
                    <a:bodyPr/>
                    <a:lstStyle/>
                    <a:p>
                      <a:pPr algn="r"/>
                      <a:r>
                        <a:rPr lang="fr-FR" sz="1800"/>
                        <a:t>3.3</a:t>
                      </a:r>
                    </a:p>
                  </a:txBody>
                  <a:tcPr marL="0" marR="0" marT="0" marB="0" anchor="b">
                    <a:lnL>
                      <a:noFill/>
                    </a:lnL>
                    <a:lnR>
                      <a:noFill/>
                    </a:lnR>
                    <a:lnT>
                      <a:noFill/>
                    </a:lnT>
                    <a:lnB>
                      <a:noFill/>
                    </a:lnB>
                  </a:tcPr>
                </a:tc>
                <a:tc>
                  <a:txBody>
                    <a:bodyPr/>
                    <a:lstStyle/>
                    <a:p>
                      <a:pPr algn="r"/>
                      <a:r>
                        <a:rPr lang="fr-FR" sz="1800"/>
                        <a:t>67,344.4</a:t>
                      </a:r>
                    </a:p>
                  </a:txBody>
                  <a:tcPr marL="0" marR="0" marT="0" marB="0" anchor="b">
                    <a:lnL>
                      <a:noFill/>
                    </a:lnL>
                    <a:lnR>
                      <a:noFill/>
                    </a:lnR>
                    <a:lnT>
                      <a:noFill/>
                    </a:lnT>
                    <a:lnB>
                      <a:noFill/>
                    </a:lnB>
                  </a:tcPr>
                </a:tc>
                <a:tc>
                  <a:txBody>
                    <a:bodyPr/>
                    <a:lstStyle/>
                    <a:p>
                      <a:pPr algn="r"/>
                      <a:r>
                        <a:rPr lang="fr-FR" sz="1800"/>
                        <a:t>3.9</a:t>
                      </a:r>
                    </a:p>
                  </a:txBody>
                  <a:tcPr marL="0" marR="0" marT="0" marB="0" anchor="b">
                    <a:lnL>
                      <a:noFill/>
                    </a:lnL>
                    <a:lnR>
                      <a:noFill/>
                    </a:lnR>
                    <a:lnT>
                      <a:noFill/>
                    </a:lnT>
                    <a:lnB>
                      <a:noFill/>
                    </a:lnB>
                  </a:tcPr>
                </a:tc>
              </a:tr>
              <a:tr h="261023">
                <a:tc>
                  <a:txBody>
                    <a:bodyPr/>
                    <a:lstStyle/>
                    <a:p>
                      <a:pPr algn="l"/>
                      <a:r>
                        <a:rPr lang="fr-FR" sz="1800" dirty="0" err="1"/>
                        <a:t>Huawei</a:t>
                      </a:r>
                      <a:endParaRPr lang="fr-FR" sz="1800" dirty="0"/>
                    </a:p>
                  </a:txBody>
                  <a:tcPr marL="0" marR="0" marT="0" marB="0">
                    <a:lnL>
                      <a:noFill/>
                    </a:lnL>
                    <a:lnR>
                      <a:noFill/>
                    </a:lnR>
                    <a:lnT>
                      <a:noFill/>
                    </a:lnT>
                    <a:lnB>
                      <a:noFill/>
                    </a:lnB>
                  </a:tcPr>
                </a:tc>
                <a:tc>
                  <a:txBody>
                    <a:bodyPr/>
                    <a:lstStyle/>
                    <a:p>
                      <a:pPr algn="r"/>
                      <a:r>
                        <a:rPr lang="fr-FR" sz="1800"/>
                        <a:t>53,295.1</a:t>
                      </a:r>
                    </a:p>
                  </a:txBody>
                  <a:tcPr marL="0" marR="0" marT="0" marB="0" anchor="b">
                    <a:lnL>
                      <a:noFill/>
                    </a:lnL>
                    <a:lnR>
                      <a:noFill/>
                    </a:lnR>
                    <a:lnT>
                      <a:noFill/>
                    </a:lnT>
                    <a:lnB>
                      <a:noFill/>
                    </a:lnB>
                  </a:tcPr>
                </a:tc>
                <a:tc>
                  <a:txBody>
                    <a:bodyPr/>
                    <a:lstStyle/>
                    <a:p>
                      <a:pPr algn="r"/>
                      <a:r>
                        <a:rPr lang="fr-FR" sz="1800"/>
                        <a:t>2.9</a:t>
                      </a:r>
                    </a:p>
                  </a:txBody>
                  <a:tcPr marL="0" marR="0" marT="0" marB="0" anchor="b">
                    <a:lnL>
                      <a:noFill/>
                    </a:lnL>
                    <a:lnR>
                      <a:noFill/>
                    </a:lnR>
                    <a:lnT>
                      <a:noFill/>
                    </a:lnT>
                    <a:lnB>
                      <a:noFill/>
                    </a:lnB>
                  </a:tcPr>
                </a:tc>
                <a:tc>
                  <a:txBody>
                    <a:bodyPr/>
                    <a:lstStyle/>
                    <a:p>
                      <a:pPr algn="r"/>
                      <a:r>
                        <a:rPr lang="fr-FR" sz="1800"/>
                        <a:t>47,288.3</a:t>
                      </a:r>
                    </a:p>
                  </a:txBody>
                  <a:tcPr marL="0" marR="0" marT="0" marB="0" anchor="b">
                    <a:lnL>
                      <a:noFill/>
                    </a:lnL>
                    <a:lnR>
                      <a:noFill/>
                    </a:lnR>
                    <a:lnT>
                      <a:noFill/>
                    </a:lnT>
                    <a:lnB>
                      <a:noFill/>
                    </a:lnB>
                  </a:tcPr>
                </a:tc>
                <a:tc>
                  <a:txBody>
                    <a:bodyPr/>
                    <a:lstStyle/>
                    <a:p>
                      <a:pPr algn="r"/>
                      <a:r>
                        <a:rPr lang="fr-FR" sz="1800"/>
                        <a:t>2.7</a:t>
                      </a:r>
                    </a:p>
                  </a:txBody>
                  <a:tcPr marL="0" marR="0" marT="0" marB="0" anchor="b">
                    <a:lnL>
                      <a:noFill/>
                    </a:lnL>
                    <a:lnR>
                      <a:noFill/>
                    </a:lnR>
                    <a:lnT>
                      <a:noFill/>
                    </a:lnT>
                    <a:lnB>
                      <a:noFill/>
                    </a:lnB>
                  </a:tcPr>
                </a:tc>
              </a:tr>
              <a:tr h="284778">
                <a:tc>
                  <a:txBody>
                    <a:bodyPr/>
                    <a:lstStyle/>
                    <a:p>
                      <a:pPr algn="l"/>
                      <a:r>
                        <a:rPr lang="fr-FR" sz="1800" dirty="0"/>
                        <a:t>TCL Communication</a:t>
                      </a:r>
                    </a:p>
                  </a:txBody>
                  <a:tcPr marL="0" marR="0" marT="0" marB="0">
                    <a:lnL>
                      <a:noFill/>
                    </a:lnL>
                    <a:lnR>
                      <a:noFill/>
                    </a:lnR>
                    <a:lnT>
                      <a:noFill/>
                    </a:lnT>
                    <a:lnB>
                      <a:noFill/>
                    </a:lnB>
                  </a:tcPr>
                </a:tc>
                <a:tc>
                  <a:txBody>
                    <a:bodyPr/>
                    <a:lstStyle/>
                    <a:p>
                      <a:pPr algn="r"/>
                      <a:r>
                        <a:rPr lang="fr-FR" sz="1800"/>
                        <a:t>49,531.3</a:t>
                      </a:r>
                    </a:p>
                  </a:txBody>
                  <a:tcPr marL="0" marR="0" marT="0" marB="0" anchor="b">
                    <a:lnL>
                      <a:noFill/>
                    </a:lnL>
                    <a:lnR>
                      <a:noFill/>
                    </a:lnR>
                    <a:lnT>
                      <a:noFill/>
                    </a:lnT>
                    <a:lnB>
                      <a:noFill/>
                    </a:lnB>
                  </a:tcPr>
                </a:tc>
                <a:tc>
                  <a:txBody>
                    <a:bodyPr/>
                    <a:lstStyle/>
                    <a:p>
                      <a:pPr algn="r"/>
                      <a:r>
                        <a:rPr lang="fr-FR" sz="1800"/>
                        <a:t>2.7</a:t>
                      </a:r>
                    </a:p>
                  </a:txBody>
                  <a:tcPr marL="0" marR="0" marT="0" marB="0" anchor="b">
                    <a:lnL>
                      <a:noFill/>
                    </a:lnL>
                    <a:lnR>
                      <a:noFill/>
                    </a:lnR>
                    <a:lnT>
                      <a:noFill/>
                    </a:lnT>
                    <a:lnB>
                      <a:noFill/>
                    </a:lnB>
                  </a:tcPr>
                </a:tc>
                <a:tc>
                  <a:txBody>
                    <a:bodyPr/>
                    <a:lstStyle/>
                    <a:p>
                      <a:pPr algn="r"/>
                      <a:r>
                        <a:rPr lang="fr-FR" sz="1800"/>
                        <a:t>37,176.6</a:t>
                      </a:r>
                    </a:p>
                  </a:txBody>
                  <a:tcPr marL="0" marR="0" marT="0" marB="0" anchor="b">
                    <a:lnL>
                      <a:noFill/>
                    </a:lnL>
                    <a:lnR>
                      <a:noFill/>
                    </a:lnR>
                    <a:lnT>
                      <a:noFill/>
                    </a:lnT>
                    <a:lnB>
                      <a:noFill/>
                    </a:lnB>
                  </a:tcPr>
                </a:tc>
                <a:tc>
                  <a:txBody>
                    <a:bodyPr/>
                    <a:lstStyle/>
                    <a:p>
                      <a:pPr algn="r"/>
                      <a:r>
                        <a:rPr lang="fr-FR" sz="1800"/>
                        <a:t>2.1</a:t>
                      </a:r>
                    </a:p>
                  </a:txBody>
                  <a:tcPr marL="0" marR="0" marT="0" marB="0" anchor="b">
                    <a:lnL>
                      <a:noFill/>
                    </a:lnL>
                    <a:lnR>
                      <a:noFill/>
                    </a:lnR>
                    <a:lnT>
                      <a:noFill/>
                    </a:lnT>
                    <a:lnB>
                      <a:noFill/>
                    </a:lnB>
                  </a:tcPr>
                </a:tc>
              </a:tr>
              <a:tr h="261023">
                <a:tc>
                  <a:txBody>
                    <a:bodyPr/>
                    <a:lstStyle/>
                    <a:p>
                      <a:pPr algn="l"/>
                      <a:r>
                        <a:rPr lang="fr-FR" sz="1800" dirty="0"/>
                        <a:t>Lenovo</a:t>
                      </a:r>
                    </a:p>
                  </a:txBody>
                  <a:tcPr marL="0" marR="0" marT="0" marB="0">
                    <a:lnL>
                      <a:noFill/>
                    </a:lnL>
                    <a:lnR>
                      <a:noFill/>
                    </a:lnR>
                    <a:lnT>
                      <a:noFill/>
                    </a:lnT>
                    <a:lnB>
                      <a:noFill/>
                    </a:lnB>
                  </a:tcPr>
                </a:tc>
                <a:tc>
                  <a:txBody>
                    <a:bodyPr/>
                    <a:lstStyle/>
                    <a:p>
                      <a:pPr algn="r"/>
                      <a:r>
                        <a:rPr lang="fr-FR" sz="1800"/>
                        <a:t>45,284.7</a:t>
                      </a:r>
                    </a:p>
                  </a:txBody>
                  <a:tcPr marL="0" marR="0" marT="0" marB="0" anchor="b">
                    <a:lnL>
                      <a:noFill/>
                    </a:lnL>
                    <a:lnR>
                      <a:noFill/>
                    </a:lnR>
                    <a:lnT>
                      <a:noFill/>
                    </a:lnT>
                    <a:lnB>
                      <a:noFill/>
                    </a:lnB>
                  </a:tcPr>
                </a:tc>
                <a:tc>
                  <a:txBody>
                    <a:bodyPr/>
                    <a:lstStyle/>
                    <a:p>
                      <a:pPr algn="r"/>
                      <a:r>
                        <a:rPr lang="fr-FR" sz="1800"/>
                        <a:t>2.5</a:t>
                      </a:r>
                    </a:p>
                  </a:txBody>
                  <a:tcPr marL="0" marR="0" marT="0" marB="0" anchor="b">
                    <a:lnL>
                      <a:noFill/>
                    </a:lnL>
                    <a:lnR>
                      <a:noFill/>
                    </a:lnR>
                    <a:lnT>
                      <a:noFill/>
                    </a:lnT>
                    <a:lnB>
                      <a:noFill/>
                    </a:lnB>
                  </a:tcPr>
                </a:tc>
                <a:tc>
                  <a:txBody>
                    <a:bodyPr/>
                    <a:lstStyle/>
                    <a:p>
                      <a:pPr algn="r"/>
                      <a:r>
                        <a:rPr lang="fr-FR" sz="1800"/>
                        <a:t>28,151.4</a:t>
                      </a:r>
                    </a:p>
                  </a:txBody>
                  <a:tcPr marL="0" marR="0" marT="0" marB="0" anchor="b">
                    <a:lnL>
                      <a:noFill/>
                    </a:lnL>
                    <a:lnR>
                      <a:noFill/>
                    </a:lnR>
                    <a:lnT>
                      <a:noFill/>
                    </a:lnT>
                    <a:lnB>
                      <a:noFill/>
                    </a:lnB>
                  </a:tcPr>
                </a:tc>
                <a:tc>
                  <a:txBody>
                    <a:bodyPr/>
                    <a:lstStyle/>
                    <a:p>
                      <a:pPr algn="r"/>
                      <a:r>
                        <a:rPr lang="fr-FR" sz="1800"/>
                        <a:t>1.6</a:t>
                      </a:r>
                    </a:p>
                  </a:txBody>
                  <a:tcPr marL="0" marR="0" marT="0" marB="0" anchor="b">
                    <a:lnL>
                      <a:noFill/>
                    </a:lnL>
                    <a:lnR>
                      <a:noFill/>
                    </a:lnR>
                    <a:lnT>
                      <a:noFill/>
                    </a:lnT>
                    <a:lnB>
                      <a:noFill/>
                    </a:lnB>
                  </a:tcPr>
                </a:tc>
              </a:tr>
              <a:tr h="298272">
                <a:tc>
                  <a:txBody>
                    <a:bodyPr/>
                    <a:lstStyle/>
                    <a:p>
                      <a:pPr algn="l"/>
                      <a:r>
                        <a:rPr lang="fr-FR" sz="1600" dirty="0"/>
                        <a:t>Sony Mobile Communications</a:t>
                      </a:r>
                    </a:p>
                  </a:txBody>
                  <a:tcPr marL="0" marR="0" marT="0" marB="0">
                    <a:lnL>
                      <a:noFill/>
                    </a:lnL>
                    <a:lnR>
                      <a:noFill/>
                    </a:lnR>
                    <a:lnT>
                      <a:noFill/>
                    </a:lnT>
                    <a:lnB>
                      <a:noFill/>
                    </a:lnB>
                  </a:tcPr>
                </a:tc>
                <a:tc>
                  <a:txBody>
                    <a:bodyPr/>
                    <a:lstStyle/>
                    <a:p>
                      <a:pPr algn="r"/>
                      <a:r>
                        <a:rPr lang="fr-FR" sz="1800"/>
                        <a:t>37,595.7</a:t>
                      </a:r>
                    </a:p>
                  </a:txBody>
                  <a:tcPr marL="0" marR="0" marT="0" marB="0" anchor="b">
                    <a:lnL>
                      <a:noFill/>
                    </a:lnL>
                    <a:lnR>
                      <a:noFill/>
                    </a:lnR>
                    <a:lnT>
                      <a:noFill/>
                    </a:lnT>
                    <a:lnB>
                      <a:noFill/>
                    </a:lnB>
                  </a:tcPr>
                </a:tc>
                <a:tc>
                  <a:txBody>
                    <a:bodyPr/>
                    <a:lstStyle/>
                    <a:p>
                      <a:pPr algn="r"/>
                      <a:r>
                        <a:rPr lang="fr-FR" sz="1800"/>
                        <a:t>2.1</a:t>
                      </a:r>
                    </a:p>
                  </a:txBody>
                  <a:tcPr marL="0" marR="0" marT="0" marB="0" anchor="b">
                    <a:lnL>
                      <a:noFill/>
                    </a:lnL>
                    <a:lnR>
                      <a:noFill/>
                    </a:lnR>
                    <a:lnT>
                      <a:noFill/>
                    </a:lnT>
                    <a:lnB>
                      <a:noFill/>
                    </a:lnB>
                  </a:tcPr>
                </a:tc>
                <a:tc>
                  <a:txBody>
                    <a:bodyPr/>
                    <a:lstStyle/>
                    <a:p>
                      <a:pPr algn="r"/>
                      <a:r>
                        <a:rPr lang="fr-FR" sz="1800"/>
                        <a:t>31,394.2</a:t>
                      </a:r>
                    </a:p>
                  </a:txBody>
                  <a:tcPr marL="0" marR="0" marT="0" marB="0" anchor="b">
                    <a:lnL>
                      <a:noFill/>
                    </a:lnL>
                    <a:lnR>
                      <a:noFill/>
                    </a:lnR>
                    <a:lnT>
                      <a:noFill/>
                    </a:lnT>
                    <a:lnB>
                      <a:noFill/>
                    </a:lnB>
                  </a:tcPr>
                </a:tc>
                <a:tc>
                  <a:txBody>
                    <a:bodyPr/>
                    <a:lstStyle/>
                    <a:p>
                      <a:pPr algn="r"/>
                      <a:r>
                        <a:rPr lang="fr-FR" sz="1800"/>
                        <a:t>1.8</a:t>
                      </a:r>
                    </a:p>
                  </a:txBody>
                  <a:tcPr marL="0" marR="0" marT="0" marB="0" anchor="b">
                    <a:lnL>
                      <a:noFill/>
                    </a:lnL>
                    <a:lnR>
                      <a:noFill/>
                    </a:lnR>
                    <a:lnT>
                      <a:noFill/>
                    </a:lnT>
                    <a:lnB>
                      <a:noFill/>
                    </a:lnB>
                  </a:tcPr>
                </a:tc>
              </a:tr>
              <a:tr h="261023">
                <a:tc>
                  <a:txBody>
                    <a:bodyPr/>
                    <a:lstStyle/>
                    <a:p>
                      <a:pPr algn="l"/>
                      <a:r>
                        <a:rPr lang="fr-FR" sz="1800" dirty="0" err="1"/>
                        <a:t>Yulong</a:t>
                      </a:r>
                      <a:endParaRPr lang="fr-FR" sz="1800" dirty="0"/>
                    </a:p>
                  </a:txBody>
                  <a:tcPr marL="0" marR="0" marT="0" marB="0">
                    <a:lnL>
                      <a:noFill/>
                    </a:lnL>
                    <a:lnR>
                      <a:noFill/>
                    </a:lnR>
                    <a:lnT>
                      <a:noFill/>
                    </a:lnT>
                    <a:lnB>
                      <a:noFill/>
                    </a:lnB>
                  </a:tcPr>
                </a:tc>
                <a:tc>
                  <a:txBody>
                    <a:bodyPr/>
                    <a:lstStyle/>
                    <a:p>
                      <a:pPr algn="r"/>
                      <a:r>
                        <a:rPr lang="fr-FR" sz="1800"/>
                        <a:t>32,601.4</a:t>
                      </a:r>
                    </a:p>
                  </a:txBody>
                  <a:tcPr marL="0" marR="0" marT="0" marB="0" anchor="b">
                    <a:lnL>
                      <a:noFill/>
                    </a:lnL>
                    <a:lnR>
                      <a:noFill/>
                    </a:lnR>
                    <a:lnT>
                      <a:noFill/>
                    </a:lnT>
                    <a:lnB>
                      <a:noFill/>
                    </a:lnB>
                  </a:tcPr>
                </a:tc>
                <a:tc>
                  <a:txBody>
                    <a:bodyPr/>
                    <a:lstStyle/>
                    <a:p>
                      <a:pPr algn="r"/>
                      <a:r>
                        <a:rPr lang="fr-FR" sz="1800"/>
                        <a:t>1.8</a:t>
                      </a:r>
                    </a:p>
                  </a:txBody>
                  <a:tcPr marL="0" marR="0" marT="0" marB="0" anchor="b">
                    <a:lnL>
                      <a:noFill/>
                    </a:lnL>
                    <a:lnR>
                      <a:noFill/>
                    </a:lnR>
                    <a:lnT>
                      <a:noFill/>
                    </a:lnT>
                    <a:lnB>
                      <a:noFill/>
                    </a:lnB>
                  </a:tcPr>
                </a:tc>
                <a:tc>
                  <a:txBody>
                    <a:bodyPr/>
                    <a:lstStyle/>
                    <a:p>
                      <a:pPr algn="r"/>
                      <a:r>
                        <a:rPr lang="fr-FR" sz="1800"/>
                        <a:t>18,557.5</a:t>
                      </a:r>
                    </a:p>
                  </a:txBody>
                  <a:tcPr marL="0" marR="0" marT="0" marB="0" anchor="b">
                    <a:lnL>
                      <a:noFill/>
                    </a:lnL>
                    <a:lnR>
                      <a:noFill/>
                    </a:lnR>
                    <a:lnT>
                      <a:noFill/>
                    </a:lnT>
                    <a:lnB>
                      <a:noFill/>
                    </a:lnB>
                  </a:tcPr>
                </a:tc>
                <a:tc>
                  <a:txBody>
                    <a:bodyPr/>
                    <a:lstStyle/>
                    <a:p>
                      <a:pPr algn="r"/>
                      <a:r>
                        <a:rPr lang="fr-FR" sz="1800"/>
                        <a:t>1.1</a:t>
                      </a:r>
                    </a:p>
                  </a:txBody>
                  <a:tcPr marL="0" marR="0" marT="0" marB="0" anchor="b">
                    <a:lnL>
                      <a:noFill/>
                    </a:lnL>
                    <a:lnR>
                      <a:noFill/>
                    </a:lnR>
                    <a:lnT>
                      <a:noFill/>
                    </a:lnT>
                    <a:lnB>
                      <a:noFill/>
                    </a:lnB>
                  </a:tcPr>
                </a:tc>
              </a:tr>
              <a:tr h="293716">
                <a:tc>
                  <a:txBody>
                    <a:bodyPr/>
                    <a:lstStyle/>
                    <a:p>
                      <a:pPr algn="l"/>
                      <a:r>
                        <a:rPr lang="fr-FR" sz="1800" dirty="0" err="1"/>
                        <a:t>Others</a:t>
                      </a:r>
                      <a:endParaRPr lang="fr-FR" sz="1800" dirty="0"/>
                    </a:p>
                  </a:txBody>
                  <a:tcPr marL="0" marR="0" marT="0" marB="0">
                    <a:lnL>
                      <a:noFill/>
                    </a:lnL>
                    <a:lnR>
                      <a:noFill/>
                    </a:lnR>
                    <a:lnT>
                      <a:noFill/>
                    </a:lnT>
                    <a:lnB>
                      <a:noFill/>
                    </a:lnB>
                  </a:tcPr>
                </a:tc>
                <a:tc>
                  <a:txBody>
                    <a:bodyPr/>
                    <a:lstStyle/>
                    <a:p>
                      <a:pPr algn="r"/>
                      <a:r>
                        <a:rPr lang="fr-FR" sz="1800"/>
                        <a:t>613,710.0</a:t>
                      </a:r>
                    </a:p>
                  </a:txBody>
                  <a:tcPr marL="0" marR="0" marT="0" marB="0" anchor="b">
                    <a:lnL>
                      <a:noFill/>
                    </a:lnL>
                    <a:lnR>
                      <a:noFill/>
                    </a:lnR>
                    <a:lnT>
                      <a:noFill/>
                    </a:lnT>
                    <a:lnB>
                      <a:noFill/>
                    </a:lnB>
                  </a:tcPr>
                </a:tc>
                <a:tc>
                  <a:txBody>
                    <a:bodyPr/>
                    <a:lstStyle/>
                    <a:p>
                      <a:pPr algn="r"/>
                      <a:r>
                        <a:rPr lang="fr-FR" sz="1800"/>
                        <a:t>34.0</a:t>
                      </a:r>
                    </a:p>
                  </a:txBody>
                  <a:tcPr marL="0" marR="0" marT="0" marB="0" anchor="b">
                    <a:lnL>
                      <a:noFill/>
                    </a:lnL>
                    <a:lnR>
                      <a:noFill/>
                    </a:lnR>
                    <a:lnT>
                      <a:noFill/>
                    </a:lnT>
                    <a:lnB>
                      <a:noFill/>
                    </a:lnB>
                  </a:tcPr>
                </a:tc>
                <a:tc>
                  <a:txBody>
                    <a:bodyPr/>
                    <a:lstStyle/>
                    <a:p>
                      <a:pPr algn="r"/>
                      <a:r>
                        <a:rPr lang="fr-FR" sz="1800"/>
                        <a:t>609,544.9</a:t>
                      </a:r>
                    </a:p>
                  </a:txBody>
                  <a:tcPr marL="0" marR="0" marT="0" marB="0" anchor="b">
                    <a:lnL>
                      <a:noFill/>
                    </a:lnL>
                    <a:lnR>
                      <a:noFill/>
                    </a:lnR>
                    <a:lnT>
                      <a:noFill/>
                    </a:lnT>
                    <a:lnB>
                      <a:noFill/>
                    </a:lnB>
                  </a:tcPr>
                </a:tc>
                <a:tc>
                  <a:txBody>
                    <a:bodyPr/>
                    <a:lstStyle/>
                    <a:p>
                      <a:pPr algn="r"/>
                      <a:r>
                        <a:rPr lang="fr-FR" sz="1800"/>
                        <a:t>34.9</a:t>
                      </a:r>
                    </a:p>
                  </a:txBody>
                  <a:tcPr marL="0" marR="0" marT="0" marB="0" anchor="b">
                    <a:lnL>
                      <a:noFill/>
                    </a:lnL>
                    <a:lnR>
                      <a:noFill/>
                    </a:lnR>
                    <a:lnT>
                      <a:noFill/>
                    </a:lnT>
                    <a:lnB>
                      <a:noFill/>
                    </a:lnB>
                  </a:tcPr>
                </a:tc>
              </a:tr>
              <a:tr h="432266">
                <a:tc>
                  <a:txBody>
                    <a:bodyPr/>
                    <a:lstStyle/>
                    <a:p>
                      <a:pPr algn="l"/>
                      <a:r>
                        <a:rPr lang="fr-FR" sz="1800" b="1" dirty="0"/>
                        <a:t>Total</a:t>
                      </a:r>
                      <a:endParaRPr lang="fr-FR" sz="1800" dirty="0"/>
                    </a:p>
                  </a:txBody>
                  <a:tcPr marL="0" marR="0" marT="0" marB="0">
                    <a:lnL>
                      <a:noFill/>
                    </a:lnL>
                    <a:lnR>
                      <a:noFill/>
                    </a:lnR>
                    <a:lnT>
                      <a:noFill/>
                    </a:lnT>
                    <a:lnB>
                      <a:noFill/>
                    </a:lnB>
                  </a:tcPr>
                </a:tc>
                <a:tc>
                  <a:txBody>
                    <a:bodyPr/>
                    <a:lstStyle/>
                    <a:p>
                      <a:pPr algn="r"/>
                      <a:r>
                        <a:rPr lang="fr-FR" sz="1800" b="1" dirty="0"/>
                        <a:t>1,806,964.7</a:t>
                      </a:r>
                      <a:endParaRPr lang="fr-FR" sz="1800" dirty="0"/>
                    </a:p>
                  </a:txBody>
                  <a:tcPr marL="0" marR="0" marT="0" marB="0" anchor="b">
                    <a:lnL>
                      <a:noFill/>
                    </a:lnL>
                    <a:lnR>
                      <a:noFill/>
                    </a:lnR>
                    <a:lnT>
                      <a:noFill/>
                    </a:lnT>
                    <a:lnB>
                      <a:noFill/>
                    </a:lnB>
                  </a:tcPr>
                </a:tc>
                <a:tc>
                  <a:txBody>
                    <a:bodyPr/>
                    <a:lstStyle/>
                    <a:p>
                      <a:pPr algn="r"/>
                      <a:r>
                        <a:rPr lang="fr-FR" sz="1800" b="1" dirty="0"/>
                        <a:t>100.0</a:t>
                      </a:r>
                      <a:endParaRPr lang="fr-FR" sz="1800" dirty="0"/>
                    </a:p>
                  </a:txBody>
                  <a:tcPr marL="0" marR="0" marT="0" marB="0" anchor="b">
                    <a:lnL>
                      <a:noFill/>
                    </a:lnL>
                    <a:lnR>
                      <a:noFill/>
                    </a:lnR>
                    <a:lnT>
                      <a:noFill/>
                    </a:lnT>
                    <a:lnB>
                      <a:noFill/>
                    </a:lnB>
                  </a:tcPr>
                </a:tc>
                <a:tc>
                  <a:txBody>
                    <a:bodyPr/>
                    <a:lstStyle/>
                    <a:p>
                      <a:pPr algn="r"/>
                      <a:r>
                        <a:rPr lang="fr-FR" sz="1800" b="1" dirty="0"/>
                        <a:t>1,746,175.6</a:t>
                      </a:r>
                      <a:endParaRPr lang="fr-FR" sz="1800" dirty="0"/>
                    </a:p>
                  </a:txBody>
                  <a:tcPr marL="0" marR="0" marT="0" marB="0" anchor="b">
                    <a:lnL>
                      <a:noFill/>
                    </a:lnL>
                    <a:lnR>
                      <a:noFill/>
                    </a:lnR>
                    <a:lnT>
                      <a:noFill/>
                    </a:lnT>
                    <a:lnB>
                      <a:noFill/>
                    </a:lnB>
                  </a:tcPr>
                </a:tc>
                <a:tc>
                  <a:txBody>
                    <a:bodyPr/>
                    <a:lstStyle/>
                    <a:p>
                      <a:pPr algn="r"/>
                      <a:r>
                        <a:rPr lang="fr-FR" sz="1800" b="1" dirty="0"/>
                        <a:t>100.0</a:t>
                      </a:r>
                      <a:endParaRPr lang="fr-FR" sz="1800" dirty="0"/>
                    </a:p>
                  </a:txBody>
                  <a:tcPr marL="0" marR="0" marT="0" marB="0" anchor="b">
                    <a:lnL>
                      <a:noFill/>
                    </a:lnL>
                    <a:lnR>
                      <a:noFill/>
                    </a:lnR>
                    <a:lnT>
                      <a:noFill/>
                    </a:lnT>
                    <a:lnB>
                      <a:noFill/>
                    </a:lnB>
                  </a:tcPr>
                </a:tc>
              </a:tr>
            </a:tbl>
          </a:graphicData>
        </a:graphic>
      </p:graphicFrame>
      <p:sp>
        <p:nvSpPr>
          <p:cNvPr id="5" name="Rectangle 1"/>
          <p:cNvSpPr>
            <a:spLocks noChangeArrowheads="1"/>
          </p:cNvSpPr>
          <p:nvPr/>
        </p:nvSpPr>
        <p:spPr bwMode="auto">
          <a:xfrm>
            <a:off x="179512" y="188640"/>
            <a:ext cx="8640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2400" b="1" i="0" u="none" strike="noStrike" cap="none" normalizeH="0" baseline="0" dirty="0" err="1" smtClean="0">
                <a:ln>
                  <a:noFill/>
                </a:ln>
                <a:solidFill>
                  <a:schemeClr val="tx1"/>
                </a:solidFill>
                <a:effectLst/>
                <a:latin typeface="Arial" charset="0"/>
              </a:rPr>
              <a:t>Worldwide</a:t>
            </a:r>
            <a:r>
              <a:rPr kumimoji="0" lang="fr-FR" altLang="fr-FR" sz="2400" b="1" i="0" u="none" strike="noStrike" cap="none" normalizeH="0" baseline="0" dirty="0" smtClean="0">
                <a:ln>
                  <a:noFill/>
                </a:ln>
                <a:solidFill>
                  <a:schemeClr val="tx1"/>
                </a:solidFill>
                <a:effectLst/>
                <a:latin typeface="Arial" charset="0"/>
              </a:rPr>
              <a:t> Mobile Phone Sales to End </a:t>
            </a:r>
            <a:r>
              <a:rPr kumimoji="0" lang="fr-FR" altLang="fr-FR" sz="2400" b="1" i="0" u="none" strike="noStrike" cap="none" normalizeH="0" baseline="0" dirty="0" err="1" smtClean="0">
                <a:ln>
                  <a:noFill/>
                </a:ln>
                <a:solidFill>
                  <a:schemeClr val="tx1"/>
                </a:solidFill>
                <a:effectLst/>
                <a:latin typeface="Arial" charset="0"/>
              </a:rPr>
              <a:t>Users</a:t>
            </a:r>
            <a:r>
              <a:rPr kumimoji="0" lang="fr-FR" altLang="fr-FR" sz="2400" b="1" i="0" u="none" strike="noStrike" cap="none" normalizeH="0" baseline="0" dirty="0" smtClean="0">
                <a:ln>
                  <a:noFill/>
                </a:ln>
                <a:solidFill>
                  <a:schemeClr val="tx1"/>
                </a:solidFill>
                <a:effectLst/>
                <a:latin typeface="Arial" charset="0"/>
              </a:rPr>
              <a:t> by </a:t>
            </a:r>
            <a:r>
              <a:rPr kumimoji="0" lang="fr-FR" altLang="fr-FR" sz="2400" b="1" i="0" u="none" strike="noStrike" cap="none" normalizeH="0" baseline="0" dirty="0" err="1" smtClean="0">
                <a:ln>
                  <a:noFill/>
                </a:ln>
                <a:solidFill>
                  <a:schemeClr val="tx1"/>
                </a:solidFill>
                <a:effectLst/>
                <a:latin typeface="Arial" charset="0"/>
              </a:rPr>
              <a:t>Vendor</a:t>
            </a:r>
            <a:r>
              <a:rPr kumimoji="0" lang="fr-FR" altLang="fr-FR" sz="2400" b="1" i="0" u="none" strike="noStrike" cap="none" normalizeH="0" baseline="0" dirty="0" smtClean="0">
                <a:ln>
                  <a:noFill/>
                </a:ln>
                <a:solidFill>
                  <a:schemeClr val="tx1"/>
                </a:solidFill>
                <a:effectLst/>
                <a:latin typeface="Arial" charset="0"/>
              </a:rPr>
              <a:t> in 2013 (</a:t>
            </a:r>
            <a:r>
              <a:rPr kumimoji="0" lang="fr-FR" altLang="fr-FR" sz="2400" b="1" i="0" u="none" strike="noStrike" cap="none" normalizeH="0" baseline="0" dirty="0" err="1" smtClean="0">
                <a:ln>
                  <a:noFill/>
                </a:ln>
                <a:solidFill>
                  <a:schemeClr val="tx1"/>
                </a:solidFill>
                <a:effectLst/>
                <a:latin typeface="Arial" charset="0"/>
              </a:rPr>
              <a:t>Thousands</a:t>
            </a:r>
            <a:r>
              <a:rPr kumimoji="0" lang="fr-FR" altLang="fr-FR" sz="2400" b="1" i="0" u="none" strike="noStrike" cap="none" normalizeH="0" baseline="0" dirty="0" smtClean="0">
                <a:ln>
                  <a:noFill/>
                </a:ln>
                <a:solidFill>
                  <a:schemeClr val="tx1"/>
                </a:solidFill>
                <a:effectLst/>
                <a:latin typeface="Arial" charset="0"/>
              </a:rPr>
              <a:t> of </a:t>
            </a:r>
            <a:r>
              <a:rPr kumimoji="0" lang="fr-FR" altLang="fr-FR" sz="2400" b="1" i="0" u="none" strike="noStrike" cap="none" normalizeH="0" baseline="0" dirty="0" err="1" smtClean="0">
                <a:ln>
                  <a:noFill/>
                </a:ln>
                <a:solidFill>
                  <a:schemeClr val="tx1"/>
                </a:solidFill>
                <a:effectLst/>
                <a:latin typeface="Arial" charset="0"/>
              </a:rPr>
              <a:t>Units</a:t>
            </a:r>
            <a:r>
              <a:rPr kumimoji="0" lang="fr-FR" altLang="fr-FR" sz="2400" b="1" i="0" u="none" strike="noStrike" cap="none" normalizeH="0" baseline="0" dirty="0" smtClean="0">
                <a:ln>
                  <a:noFill/>
                </a:ln>
                <a:solidFill>
                  <a:schemeClr val="tx1"/>
                </a:solidFill>
                <a:effectLst/>
                <a:latin typeface="Arial" charset="0"/>
              </a:rPr>
              <a:t>)</a:t>
            </a:r>
            <a:endParaRPr kumimoji="0" lang="fr-FR" altLang="fr-FR" sz="24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smtClean="0">
                <a:ln>
                  <a:noFill/>
                </a:ln>
                <a:solidFill>
                  <a:schemeClr val="tx1"/>
                </a:solidFill>
                <a:effectLst/>
                <a:latin typeface="Arial" charset="0"/>
              </a:rPr>
              <a:t>Source: Gartner (</a:t>
            </a:r>
            <a:r>
              <a:rPr kumimoji="0" lang="fr-FR" altLang="fr-FR" sz="2400" b="0" i="0" u="none" strike="noStrike" cap="none" normalizeH="0" baseline="0" dirty="0" err="1" smtClean="0">
                <a:ln>
                  <a:noFill/>
                </a:ln>
                <a:solidFill>
                  <a:schemeClr val="tx1"/>
                </a:solidFill>
                <a:effectLst/>
                <a:latin typeface="Arial" charset="0"/>
              </a:rPr>
              <a:t>February</a:t>
            </a:r>
            <a:r>
              <a:rPr kumimoji="0" lang="fr-FR" altLang="fr-FR" sz="2400" b="0" i="0" u="none" strike="noStrike" cap="none" normalizeH="0" baseline="0" dirty="0" smtClean="0">
                <a:ln>
                  <a:noFill/>
                </a:ln>
                <a:solidFill>
                  <a:schemeClr val="tx1"/>
                </a:solidFill>
                <a:effectLst/>
                <a:latin typeface="Arial" charset="0"/>
              </a:rPr>
              <a:t> 2014)</a:t>
            </a:r>
            <a:r>
              <a:rPr kumimoji="0" lang="fr-FR" altLang="fr-FR" sz="2400" b="1" i="0" u="none" strike="noStrike" cap="none" normalizeH="0" baseline="0" dirty="0" smtClean="0">
                <a:ln>
                  <a:noFill/>
                </a:ln>
                <a:solidFill>
                  <a:schemeClr val="tx1"/>
                </a:solidFill>
                <a:effectLst/>
                <a:latin typeface="Arial" charset="0"/>
              </a:rPr>
              <a:t> </a:t>
            </a:r>
            <a:endParaRPr kumimoji="0" lang="fr-FR" altLang="fr-FR"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710603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p:cNvSpPr>
            <a:spLocks noGrp="1"/>
          </p:cNvSpPr>
          <p:nvPr>
            <p:ph type="title"/>
          </p:nvPr>
        </p:nvSpPr>
        <p:spPr>
          <a:xfrm>
            <a:off x="357188" y="274638"/>
            <a:ext cx="8429625" cy="1143000"/>
          </a:xfrm>
        </p:spPr>
        <p:txBody>
          <a:bodyPr/>
          <a:lstStyle/>
          <a:p>
            <a:r>
              <a:rPr lang="fr-FR" smtClean="0"/>
              <a:t>Le marché des terminaux en chiffres</a:t>
            </a:r>
          </a:p>
        </p:txBody>
      </p:sp>
      <p:pic>
        <p:nvPicPr>
          <p:cNvPr id="10243" name="Espace réservé du contenu 4" descr="Marché du mobile source Gartner 2008 &amp; 2009.JPG"/>
          <p:cNvPicPr>
            <a:picLocks noGrp="1" noChangeAspect="1"/>
          </p:cNvPicPr>
          <p:nvPr>
            <p:ph idx="1"/>
          </p:nvPr>
        </p:nvPicPr>
        <p:blipFill>
          <a:blip r:embed="rId2" cstate="print"/>
          <a:srcRect/>
          <a:stretch>
            <a:fillRect/>
          </a:stretch>
        </p:blipFill>
        <p:spPr>
          <a:xfrm>
            <a:off x="571500" y="2143125"/>
            <a:ext cx="8382000" cy="3143250"/>
          </a:xfrm>
        </p:spPr>
      </p:pic>
      <p:sp>
        <p:nvSpPr>
          <p:cNvPr id="4" name="Espace réservé du numéro de diapositive 3"/>
          <p:cNvSpPr>
            <a:spLocks noGrp="1"/>
          </p:cNvSpPr>
          <p:nvPr>
            <p:ph type="sldNum" sz="quarter" idx="12"/>
          </p:nvPr>
        </p:nvSpPr>
        <p:spPr/>
        <p:txBody>
          <a:bodyPr/>
          <a:lstStyle/>
          <a:p>
            <a:pPr>
              <a:defRPr/>
            </a:pPr>
            <a:fld id="{134DE099-3620-4CDD-BA56-DA0AF6CF3C5D}" type="slidenum">
              <a:rPr lang="fr-FR" smtClean="0"/>
              <a:pPr>
                <a:defRPr/>
              </a:pPr>
              <a:t>57</a:t>
            </a:fld>
            <a:endParaRPr lang="fr-FR"/>
          </a:p>
        </p:txBody>
      </p:sp>
      <p:sp>
        <p:nvSpPr>
          <p:cNvPr id="10245" name="Rectangle 5"/>
          <p:cNvSpPr>
            <a:spLocks noChangeArrowheads="1"/>
          </p:cNvSpPr>
          <p:nvPr/>
        </p:nvSpPr>
        <p:spPr bwMode="auto">
          <a:xfrm>
            <a:off x="6858000" y="5500688"/>
            <a:ext cx="1916113" cy="369887"/>
          </a:xfrm>
          <a:prstGeom prst="rect">
            <a:avLst/>
          </a:prstGeom>
          <a:noFill/>
          <a:ln w="9525">
            <a:noFill/>
            <a:miter lim="800000"/>
            <a:headEnd/>
            <a:tailEnd/>
          </a:ln>
        </p:spPr>
        <p:txBody>
          <a:bodyPr wrap="none">
            <a:spAutoFit/>
          </a:bodyPr>
          <a:lstStyle/>
          <a:p>
            <a:r>
              <a:rPr lang="fr-FR"/>
              <a:t>(Source Gartner)</a:t>
            </a:r>
          </a:p>
        </p:txBody>
      </p:sp>
      <p:pic>
        <p:nvPicPr>
          <p:cNvPr id="10246" name="Picture 12"/>
          <p:cNvPicPr>
            <a:picLocks noChangeAspect="1" noChangeArrowheads="1"/>
          </p:cNvPicPr>
          <p:nvPr/>
        </p:nvPicPr>
        <p:blipFill>
          <a:blip r:embed="rId3" cstate="print"/>
          <a:srcRect/>
          <a:stretch>
            <a:fillRect/>
          </a:stretch>
        </p:blipFill>
        <p:spPr bwMode="auto">
          <a:xfrm>
            <a:off x="571500" y="1357313"/>
            <a:ext cx="714375" cy="714375"/>
          </a:xfrm>
          <a:prstGeom prst="rect">
            <a:avLst/>
          </a:prstGeom>
          <a:noFill/>
          <a:ln w="9525">
            <a:noFill/>
            <a:miter lim="800000"/>
            <a:headEnd/>
            <a:tailEnd/>
          </a:ln>
        </p:spPr>
      </p:pic>
      <p:pic>
        <p:nvPicPr>
          <p:cNvPr id="10247" name="Picture 16"/>
          <p:cNvPicPr>
            <a:picLocks noChangeAspect="1" noChangeArrowheads="1"/>
          </p:cNvPicPr>
          <p:nvPr/>
        </p:nvPicPr>
        <p:blipFill>
          <a:blip r:embed="rId4" cstate="print"/>
          <a:srcRect/>
          <a:stretch>
            <a:fillRect/>
          </a:stretch>
        </p:blipFill>
        <p:spPr bwMode="auto">
          <a:xfrm>
            <a:off x="1500188" y="1428750"/>
            <a:ext cx="731837" cy="428625"/>
          </a:xfrm>
          <a:prstGeom prst="rect">
            <a:avLst/>
          </a:prstGeom>
          <a:noFill/>
          <a:ln w="9525">
            <a:noFill/>
            <a:miter lim="800000"/>
            <a:headEnd/>
            <a:tailEnd/>
          </a:ln>
        </p:spPr>
      </p:pic>
      <p:pic>
        <p:nvPicPr>
          <p:cNvPr id="10248" name="Picture 19"/>
          <p:cNvPicPr>
            <a:picLocks noChangeAspect="1" noChangeArrowheads="1"/>
          </p:cNvPicPr>
          <p:nvPr/>
        </p:nvPicPr>
        <p:blipFill>
          <a:blip r:embed="rId5" cstate="print"/>
          <a:srcRect/>
          <a:stretch>
            <a:fillRect/>
          </a:stretch>
        </p:blipFill>
        <p:spPr bwMode="auto">
          <a:xfrm>
            <a:off x="2643188" y="1500188"/>
            <a:ext cx="581025" cy="292100"/>
          </a:xfrm>
          <a:prstGeom prst="rect">
            <a:avLst/>
          </a:prstGeom>
          <a:noFill/>
          <a:ln w="9525">
            <a:noFill/>
            <a:miter lim="800000"/>
            <a:headEnd/>
            <a:tailEnd/>
          </a:ln>
        </p:spPr>
      </p:pic>
      <p:pic>
        <p:nvPicPr>
          <p:cNvPr id="10249" name="Picture 20"/>
          <p:cNvPicPr>
            <a:picLocks noChangeAspect="1" noChangeArrowheads="1"/>
          </p:cNvPicPr>
          <p:nvPr/>
        </p:nvPicPr>
        <p:blipFill>
          <a:blip r:embed="rId6" cstate="print"/>
          <a:srcRect/>
          <a:stretch>
            <a:fillRect/>
          </a:stretch>
        </p:blipFill>
        <p:spPr bwMode="auto">
          <a:xfrm>
            <a:off x="3500438" y="1387475"/>
            <a:ext cx="698500" cy="498475"/>
          </a:xfrm>
          <a:prstGeom prst="rect">
            <a:avLst/>
          </a:prstGeom>
          <a:noFill/>
          <a:ln w="9525">
            <a:noFill/>
            <a:miter lim="800000"/>
            <a:headEnd/>
            <a:tailEnd/>
          </a:ln>
        </p:spPr>
      </p:pic>
      <p:pic>
        <p:nvPicPr>
          <p:cNvPr id="10250" name="Picture 13"/>
          <p:cNvPicPr>
            <a:picLocks noChangeAspect="1" noChangeArrowheads="1"/>
          </p:cNvPicPr>
          <p:nvPr/>
        </p:nvPicPr>
        <p:blipFill>
          <a:blip r:embed="rId7" cstate="print"/>
          <a:srcRect/>
          <a:stretch>
            <a:fillRect/>
          </a:stretch>
        </p:blipFill>
        <p:spPr bwMode="auto">
          <a:xfrm>
            <a:off x="4500563" y="1285875"/>
            <a:ext cx="873125" cy="620713"/>
          </a:xfrm>
          <a:prstGeom prst="rect">
            <a:avLst/>
          </a:prstGeom>
          <a:noFill/>
          <a:ln w="9525">
            <a:noFill/>
            <a:miter lim="800000"/>
            <a:headEnd/>
            <a:tailEnd/>
          </a:ln>
        </p:spPr>
      </p:pic>
    </p:spTree>
    <p:extLst>
      <p:ext uri="{BB962C8B-B14F-4D97-AF65-F5344CB8AC3E}">
        <p14:creationId xmlns:p14="http://schemas.microsoft.com/office/powerpoint/2010/main" val="291869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p:cNvSpPr>
            <a:spLocks noGrp="1"/>
          </p:cNvSpPr>
          <p:nvPr>
            <p:ph type="title"/>
          </p:nvPr>
        </p:nvSpPr>
        <p:spPr>
          <a:xfrm>
            <a:off x="357188" y="274638"/>
            <a:ext cx="8429625" cy="1143000"/>
          </a:xfrm>
        </p:spPr>
        <p:txBody>
          <a:bodyPr/>
          <a:lstStyle/>
          <a:p>
            <a:r>
              <a:rPr lang="fr-FR" dirty="0" smtClean="0"/>
              <a:t>Le marché des terminaux en chiffres</a:t>
            </a:r>
          </a:p>
        </p:txBody>
      </p:sp>
      <p:sp>
        <p:nvSpPr>
          <p:cNvPr id="4" name="Espace réservé du numéro de diapositive 3"/>
          <p:cNvSpPr>
            <a:spLocks noGrp="1"/>
          </p:cNvSpPr>
          <p:nvPr>
            <p:ph type="sldNum" sz="quarter" idx="12"/>
          </p:nvPr>
        </p:nvSpPr>
        <p:spPr/>
        <p:txBody>
          <a:bodyPr/>
          <a:lstStyle/>
          <a:p>
            <a:pPr>
              <a:defRPr/>
            </a:pPr>
            <a:fld id="{134DE099-3620-4CDD-BA56-DA0AF6CF3C5D}" type="slidenum">
              <a:rPr lang="fr-FR" smtClean="0"/>
              <a:pPr>
                <a:defRPr/>
              </a:pPr>
              <a:t>58</a:t>
            </a:fld>
            <a:endParaRPr lang="fr-FR"/>
          </a:p>
        </p:txBody>
      </p:sp>
      <p:sp>
        <p:nvSpPr>
          <p:cNvPr id="10245" name="Rectangle 5"/>
          <p:cNvSpPr>
            <a:spLocks noChangeArrowheads="1"/>
          </p:cNvSpPr>
          <p:nvPr/>
        </p:nvSpPr>
        <p:spPr bwMode="auto">
          <a:xfrm>
            <a:off x="6588224" y="1484784"/>
            <a:ext cx="2185214" cy="369332"/>
          </a:xfrm>
          <a:prstGeom prst="rect">
            <a:avLst/>
          </a:prstGeom>
          <a:noFill/>
          <a:ln w="9525">
            <a:noFill/>
            <a:miter lim="800000"/>
            <a:headEnd/>
            <a:tailEnd/>
          </a:ln>
        </p:spPr>
        <p:txBody>
          <a:bodyPr wrap="none">
            <a:spAutoFit/>
          </a:bodyPr>
          <a:lstStyle/>
          <a:p>
            <a:r>
              <a:rPr lang="fr-FR" dirty="0"/>
              <a:t>(Source </a:t>
            </a:r>
            <a:r>
              <a:rPr lang="fr-FR" dirty="0" smtClean="0"/>
              <a:t>Les échos)</a:t>
            </a:r>
            <a:endParaRPr lang="fr-FR" dirty="0"/>
          </a:p>
        </p:txBody>
      </p:sp>
      <p:pic>
        <p:nvPicPr>
          <p:cNvPr id="10246" name="Picture 12"/>
          <p:cNvPicPr>
            <a:picLocks noChangeAspect="1" noChangeArrowheads="1"/>
          </p:cNvPicPr>
          <p:nvPr/>
        </p:nvPicPr>
        <p:blipFill>
          <a:blip r:embed="rId2" cstate="print"/>
          <a:srcRect/>
          <a:stretch>
            <a:fillRect/>
          </a:stretch>
        </p:blipFill>
        <p:spPr bwMode="auto">
          <a:xfrm>
            <a:off x="3635896" y="1268760"/>
            <a:ext cx="714375" cy="714375"/>
          </a:xfrm>
          <a:prstGeom prst="rect">
            <a:avLst/>
          </a:prstGeom>
          <a:noFill/>
          <a:ln w="9525">
            <a:noFill/>
            <a:miter lim="800000"/>
            <a:headEnd/>
            <a:tailEnd/>
          </a:ln>
        </p:spPr>
      </p:pic>
      <p:pic>
        <p:nvPicPr>
          <p:cNvPr id="10248" name="Picture 19"/>
          <p:cNvPicPr>
            <a:picLocks noChangeAspect="1" noChangeArrowheads="1"/>
          </p:cNvPicPr>
          <p:nvPr/>
        </p:nvPicPr>
        <p:blipFill>
          <a:blip r:embed="rId3" cstate="print"/>
          <a:srcRect/>
          <a:stretch>
            <a:fillRect/>
          </a:stretch>
        </p:blipFill>
        <p:spPr bwMode="auto">
          <a:xfrm>
            <a:off x="4499992" y="1484784"/>
            <a:ext cx="581025" cy="292100"/>
          </a:xfrm>
          <a:prstGeom prst="rect">
            <a:avLst/>
          </a:prstGeom>
          <a:noFill/>
          <a:ln w="9525">
            <a:noFill/>
            <a:miter lim="800000"/>
            <a:headEnd/>
            <a:tailEnd/>
          </a:ln>
        </p:spPr>
      </p:pic>
      <p:pic>
        <p:nvPicPr>
          <p:cNvPr id="14" name="Picture 27"/>
          <p:cNvPicPr>
            <a:picLocks noChangeAspect="1" noChangeArrowheads="1"/>
          </p:cNvPicPr>
          <p:nvPr/>
        </p:nvPicPr>
        <p:blipFill>
          <a:blip r:embed="rId4" cstate="print"/>
          <a:srcRect/>
          <a:stretch>
            <a:fillRect/>
          </a:stretch>
        </p:blipFill>
        <p:spPr bwMode="auto">
          <a:xfrm>
            <a:off x="683568" y="1340768"/>
            <a:ext cx="523875" cy="523875"/>
          </a:xfrm>
          <a:prstGeom prst="rect">
            <a:avLst/>
          </a:prstGeom>
          <a:noFill/>
          <a:ln w="9525">
            <a:noFill/>
            <a:miter lim="800000"/>
            <a:headEnd/>
            <a:tailEnd/>
          </a:ln>
        </p:spPr>
      </p:pic>
      <p:pic>
        <p:nvPicPr>
          <p:cNvPr id="15" name="Picture 28"/>
          <p:cNvPicPr>
            <a:picLocks noChangeAspect="1" noChangeArrowheads="1"/>
          </p:cNvPicPr>
          <p:nvPr/>
        </p:nvPicPr>
        <p:blipFill>
          <a:blip r:embed="rId5" cstate="print"/>
          <a:srcRect/>
          <a:stretch>
            <a:fillRect/>
          </a:stretch>
        </p:blipFill>
        <p:spPr bwMode="auto">
          <a:xfrm>
            <a:off x="1403648" y="1556792"/>
            <a:ext cx="1000125" cy="222250"/>
          </a:xfrm>
          <a:prstGeom prst="rect">
            <a:avLst/>
          </a:prstGeom>
          <a:noFill/>
          <a:ln w="9525">
            <a:noFill/>
            <a:miter lim="800000"/>
            <a:headEnd/>
            <a:tailEnd/>
          </a:ln>
        </p:spPr>
      </p:pic>
      <p:graphicFrame>
        <p:nvGraphicFramePr>
          <p:cNvPr id="18" name="Graphique 17"/>
          <p:cNvGraphicFramePr/>
          <p:nvPr/>
        </p:nvGraphicFramePr>
        <p:xfrm>
          <a:off x="827584" y="2276872"/>
          <a:ext cx="7493453" cy="4210051"/>
        </p:xfrm>
        <a:graphic>
          <a:graphicData uri="http://schemas.openxmlformats.org/drawingml/2006/chart">
            <c:chart xmlns:c="http://schemas.openxmlformats.org/drawingml/2006/chart" xmlns:r="http://schemas.openxmlformats.org/officeDocument/2006/relationships" r:id="rId6"/>
          </a:graphicData>
        </a:graphic>
      </p:graphicFrame>
      <p:pic>
        <p:nvPicPr>
          <p:cNvPr id="19" name="Picture 13"/>
          <p:cNvPicPr>
            <a:picLocks noChangeAspect="1" noChangeArrowheads="1"/>
          </p:cNvPicPr>
          <p:nvPr/>
        </p:nvPicPr>
        <p:blipFill>
          <a:blip r:embed="rId7" cstate="print"/>
          <a:srcRect/>
          <a:stretch>
            <a:fillRect/>
          </a:stretch>
        </p:blipFill>
        <p:spPr bwMode="auto">
          <a:xfrm>
            <a:off x="2555776" y="1268760"/>
            <a:ext cx="873125" cy="620713"/>
          </a:xfrm>
          <a:prstGeom prst="rect">
            <a:avLst/>
          </a:prstGeom>
          <a:noFill/>
          <a:ln w="9525">
            <a:noFill/>
            <a:miter lim="800000"/>
            <a:headEnd/>
            <a:tailEnd/>
          </a:ln>
        </p:spPr>
      </p:pic>
    </p:spTree>
    <p:extLst>
      <p:ext uri="{BB962C8B-B14F-4D97-AF65-F5344CB8AC3E}">
        <p14:creationId xmlns:p14="http://schemas.microsoft.com/office/powerpoint/2010/main" val="330846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0.00139 0.03472 C -0.10139 0.03472 -0.18282 -0.02894 -0.18282 -0.10764 C -0.18282 -0.18611 -0.10139 -0.25 -0.00139 -0.25 C 0.09843 -0.25 0.17951 -0.18611 0.17951 -0.10764 C 0.17951 -0.02894 0.09843 0.03472 -0.00139 0.03472 Z " pathEditMode="relative" rAng="0" ptsTypes="fffff">
                                      <p:cBhvr>
                                        <p:cTn id="6" dur="5000" fill="hold"/>
                                        <p:tgtEl>
                                          <p:spTgt spid="14"/>
                                        </p:tgtEl>
                                        <p:attrNameLst>
                                          <p:attrName>ppt_x</p:attrName>
                                          <p:attrName>ppt_y</p:attrName>
                                        </p:attrNameLst>
                                      </p:cBhvr>
                                      <p:rCtr x="0" y="-142"/>
                                    </p:animMotion>
                                  </p:childTnLst>
                                </p:cTn>
                              </p:par>
                              <p:par>
                                <p:cTn id="7" presetID="1" presetClass="path" presetSubtype="0" repeatCount="indefinite" accel="50000" decel="50000" fill="hold" nodeType="withEffect">
                                  <p:stCondLst>
                                    <p:cond delay="0"/>
                                  </p:stCondLst>
                                  <p:childTnLst>
                                    <p:animMotion origin="layout" path="M -0.0309 0.04213 C -0.02396 -0.03611 0.06424 -0.08588 0.16424 -0.06921 C 0.26476 -0.05231 0.33976 0.02524 0.33247 0.10324 C 0.325 0.18102 0.23785 0.23102 0.1375 0.21412 C 0.03733 0.19723 -0.03854 0.12014 -0.0309 0.04213 Z " pathEditMode="relative" rAng="0" ptsTypes="fffff">
                                      <p:cBhvr>
                                        <p:cTn id="8" dur="5000" fill="hold"/>
                                        <p:tgtEl>
                                          <p:spTgt spid="15"/>
                                        </p:tgtEl>
                                        <p:attrNameLst>
                                          <p:attrName>ppt_x</p:attrName>
                                          <p:attrName>ppt_y</p:attrName>
                                        </p:attrNameLst>
                                      </p:cBhvr>
                                      <p:rCtr x="181" y="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fontAlgn="base">
              <a:spcAft>
                <a:spcPct val="0"/>
              </a:spcAft>
            </a:pPr>
            <a:r>
              <a:rPr lang="fr-FR" b="1" dirty="0">
                <a:solidFill>
                  <a:srgbClr val="000000"/>
                </a:solidFill>
                <a:latin typeface="Verdana" pitchFamily="34" charset="0"/>
              </a:rPr>
              <a:t/>
            </a:r>
            <a:br>
              <a:rPr lang="fr-FR" b="1" dirty="0">
                <a:solidFill>
                  <a:srgbClr val="000000"/>
                </a:solidFill>
                <a:latin typeface="Verdana" pitchFamily="34" charset="0"/>
              </a:rPr>
            </a:br>
            <a:r>
              <a:rPr lang="fr-FR" sz="3100" b="1" dirty="0" err="1">
                <a:solidFill>
                  <a:srgbClr val="000000"/>
                </a:solidFill>
                <a:latin typeface="Verdana" pitchFamily="34" charset="0"/>
              </a:rPr>
              <a:t>Worldwide</a:t>
            </a:r>
            <a:r>
              <a:rPr lang="fr-FR" sz="3100" b="1" dirty="0">
                <a:solidFill>
                  <a:srgbClr val="000000"/>
                </a:solidFill>
                <a:latin typeface="Verdana" pitchFamily="34" charset="0"/>
              </a:rPr>
              <a:t> Mobile </a:t>
            </a:r>
            <a:r>
              <a:rPr lang="fr-FR" sz="3100" b="1" dirty="0" err="1">
                <a:solidFill>
                  <a:srgbClr val="000000"/>
                </a:solidFill>
                <a:latin typeface="Verdana" pitchFamily="34" charset="0"/>
              </a:rPr>
              <a:t>Device</a:t>
            </a:r>
            <a:r>
              <a:rPr lang="fr-FR" sz="3100" b="1" dirty="0">
                <a:solidFill>
                  <a:srgbClr val="000000"/>
                </a:solidFill>
                <a:latin typeface="Verdana" pitchFamily="34" charset="0"/>
              </a:rPr>
              <a:t> Sales to End </a:t>
            </a:r>
            <a:r>
              <a:rPr lang="fr-FR" sz="3100" b="1" dirty="0" err="1">
                <a:solidFill>
                  <a:srgbClr val="000000"/>
                </a:solidFill>
                <a:latin typeface="Verdana" pitchFamily="34" charset="0"/>
              </a:rPr>
              <a:t>Users</a:t>
            </a:r>
            <a:r>
              <a:rPr lang="fr-FR" sz="3100" b="1" dirty="0">
                <a:solidFill>
                  <a:srgbClr val="000000"/>
                </a:solidFill>
                <a:latin typeface="Verdana" pitchFamily="34" charset="0"/>
              </a:rPr>
              <a:t> in 2010 (</a:t>
            </a:r>
            <a:r>
              <a:rPr lang="fr-FR" sz="3100" b="1" dirty="0" err="1">
                <a:solidFill>
                  <a:srgbClr val="000000"/>
                </a:solidFill>
                <a:latin typeface="Verdana" pitchFamily="34" charset="0"/>
              </a:rPr>
              <a:t>Thousands</a:t>
            </a:r>
            <a:r>
              <a:rPr lang="fr-FR" sz="3100" b="1" dirty="0">
                <a:solidFill>
                  <a:srgbClr val="000000"/>
                </a:solidFill>
                <a:latin typeface="Verdana" pitchFamily="34" charset="0"/>
              </a:rPr>
              <a:t> of </a:t>
            </a:r>
            <a:r>
              <a:rPr lang="fr-FR" sz="3100" b="1" dirty="0" err="1">
                <a:solidFill>
                  <a:srgbClr val="000000"/>
                </a:solidFill>
                <a:latin typeface="Verdana" pitchFamily="34" charset="0"/>
              </a:rPr>
              <a:t>Units</a:t>
            </a:r>
            <a:r>
              <a:rPr lang="fr-FR" sz="3100" b="1" dirty="0">
                <a:solidFill>
                  <a:srgbClr val="000000"/>
                </a:solidFill>
                <a:latin typeface="Verdana" pitchFamily="34" charset="0"/>
              </a:rPr>
              <a:t>)</a:t>
            </a:r>
            <a:r>
              <a:rPr lang="fr-FR" sz="4900" dirty="0">
                <a:latin typeface="Arial" pitchFamily="34" charset="0"/>
              </a:rPr>
              <a:t/>
            </a:r>
            <a:br>
              <a:rPr lang="fr-FR" sz="4900" dirty="0">
                <a:latin typeface="Arial" pitchFamily="34" charset="0"/>
              </a:rPr>
            </a:br>
            <a:r>
              <a:rPr lang="fr-FR" sz="3100" dirty="0">
                <a:solidFill>
                  <a:srgbClr val="000000"/>
                </a:solidFill>
                <a:latin typeface="Verdana" pitchFamily="34" charset="0"/>
              </a:rPr>
              <a:t>Source: Gartner (</a:t>
            </a:r>
            <a:r>
              <a:rPr lang="fr-FR" sz="3100" dirty="0" err="1">
                <a:solidFill>
                  <a:srgbClr val="000000"/>
                </a:solidFill>
                <a:latin typeface="Verdana" pitchFamily="34" charset="0"/>
              </a:rPr>
              <a:t>February</a:t>
            </a:r>
            <a:r>
              <a:rPr lang="fr-FR" sz="3100" dirty="0">
                <a:solidFill>
                  <a:srgbClr val="000000"/>
                </a:solidFill>
                <a:latin typeface="Verdana" pitchFamily="34" charset="0"/>
              </a:rPr>
              <a:t> 2011)</a:t>
            </a:r>
            <a:r>
              <a:rPr lang="fr-FR" sz="7300" dirty="0">
                <a:latin typeface="Arial" pitchFamily="34" charset="0"/>
              </a:rPr>
              <a:t/>
            </a:r>
            <a:br>
              <a:rPr lang="fr-FR" sz="7300" dirty="0">
                <a:latin typeface="Arial" pitchFamily="34" charset="0"/>
              </a:rPr>
            </a:br>
            <a:endParaRPr lang="fr-FR" sz="3100" dirty="0"/>
          </a:p>
        </p:txBody>
      </p:sp>
      <p:sp>
        <p:nvSpPr>
          <p:cNvPr id="5" name="Rectangle 1"/>
          <p:cNvSpPr>
            <a:spLocks noChangeArrowheads="1"/>
          </p:cNvSpPr>
          <p:nvPr/>
        </p:nvSpPr>
        <p:spPr bwMode="auto">
          <a:xfrm>
            <a:off x="457200" y="18049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smtClean="0">
                <a:ln>
                  <a:noFill/>
                </a:ln>
                <a:solidFill>
                  <a:srgbClr val="000000"/>
                </a:solidFill>
                <a:effectLst/>
                <a:latin typeface="Verdana" pitchFamily="34" charset="0"/>
              </a:rPr>
              <a:t>Table 1</a:t>
            </a:r>
            <a:br>
              <a:rPr kumimoji="0" lang="fr-FR" sz="800" b="1" i="0" u="none" strike="noStrike" cap="none" normalizeH="0" baseline="0" smtClean="0">
                <a:ln>
                  <a:noFill/>
                </a:ln>
                <a:solidFill>
                  <a:srgbClr val="000000"/>
                </a:solidFill>
                <a:effectLst/>
                <a:latin typeface="Verdana" pitchFamily="34" charset="0"/>
              </a:rPr>
            </a:br>
            <a:r>
              <a:rPr kumimoji="0" lang="fr-FR" sz="800" b="1" i="0" u="none" strike="noStrike" cap="none" normalizeH="0" baseline="0" smtClean="0">
                <a:ln>
                  <a:noFill/>
                </a:ln>
                <a:solidFill>
                  <a:srgbClr val="000000"/>
                </a:solidFill>
                <a:effectLst/>
                <a:latin typeface="Verdana" pitchFamily="34" charset="0"/>
              </a:rPr>
              <a:t>Worldwide Mobile Device Sales to End Users in 2010 (Thousands of Units)</a:t>
            </a:r>
            <a:endParaRPr kumimoji="0" lang="fr-FR" sz="11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smtClean="0">
                <a:ln>
                  <a:noFill/>
                </a:ln>
                <a:solidFill>
                  <a:srgbClr val="000000"/>
                </a:solidFill>
                <a:effectLst/>
                <a:latin typeface="Verdana" pitchFamily="34" charset="0"/>
              </a:rPr>
              <a:t>Source: Gartner (February 2011)</a:t>
            </a:r>
            <a:endParaRPr kumimoji="0" lang="fr-FR" sz="1800" b="0" i="0" u="none" strike="noStrike" cap="none" normalizeH="0" baseline="0" smtClean="0">
              <a:ln>
                <a:noFill/>
              </a:ln>
              <a:solidFill>
                <a:schemeClr val="tx1"/>
              </a:solidFill>
              <a:effectLst/>
              <a:latin typeface="Arial" pitchFamily="34" charset="0"/>
            </a:endParaRPr>
          </a:p>
        </p:txBody>
      </p:sp>
      <p:graphicFrame>
        <p:nvGraphicFramePr>
          <p:cNvPr id="8" name="Espace réservé du contenu 7"/>
          <p:cNvGraphicFramePr>
            <a:graphicFrameLocks noGrp="1"/>
          </p:cNvGraphicFramePr>
          <p:nvPr>
            <p:ph idx="1"/>
          </p:nvPr>
        </p:nvGraphicFramePr>
        <p:xfrm>
          <a:off x="457200" y="1805781"/>
          <a:ext cx="8229600" cy="4114800"/>
        </p:xfrm>
        <a:graphic>
          <a:graphicData uri="http://schemas.openxmlformats.org/drawingml/2006/table">
            <a:tbl>
              <a:tblPr/>
              <a:tblGrid>
                <a:gridCol w="1645920"/>
                <a:gridCol w="1645920"/>
                <a:gridCol w="1645920"/>
                <a:gridCol w="1645920"/>
                <a:gridCol w="1645920"/>
              </a:tblGrid>
              <a:tr h="0">
                <a:tc>
                  <a:txBody>
                    <a:bodyPr/>
                    <a:lstStyle/>
                    <a:p>
                      <a:pPr algn="l"/>
                      <a:r>
                        <a:rPr lang="fr-FR" b="1" dirty="0" err="1">
                          <a:effectLst/>
                        </a:rPr>
                        <a:t>Company</a:t>
                      </a:r>
                      <a:endParaRPr lang="fr-FR" dirty="0">
                        <a:effectLst/>
                      </a:endParaRPr>
                    </a:p>
                  </a:txBody>
                  <a:tcPr marL="0" marR="0" marT="0" marB="0" anchor="b">
                    <a:lnL>
                      <a:noFill/>
                    </a:lnL>
                    <a:lnR>
                      <a:noFill/>
                    </a:lnR>
                    <a:lnT>
                      <a:noFill/>
                    </a:lnT>
                    <a:lnB>
                      <a:noFill/>
                    </a:lnB>
                    <a:solidFill>
                      <a:srgbClr val="FFFFFF"/>
                    </a:solidFill>
                  </a:tcPr>
                </a:tc>
                <a:tc>
                  <a:txBody>
                    <a:bodyPr/>
                    <a:lstStyle/>
                    <a:p>
                      <a:pPr algn="r"/>
                      <a:r>
                        <a:rPr lang="fr-FR" b="1">
                          <a:effectLst/>
                        </a:rPr>
                        <a:t>2010</a:t>
                      </a:r>
                      <a:endParaRPr lang="fr-FR">
                        <a:effectLst/>
                      </a:endParaRPr>
                    </a:p>
                    <a:p>
                      <a:pPr algn="r"/>
                      <a:r>
                        <a:rPr lang="fr-FR" b="1">
                          <a:effectLst/>
                        </a:rPr>
                        <a:t>Units</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dirty="0">
                          <a:effectLst/>
                        </a:rPr>
                        <a:t>2010Market </a:t>
                      </a:r>
                      <a:r>
                        <a:rPr lang="fr-FR" b="1" dirty="0" err="1">
                          <a:effectLst/>
                        </a:rPr>
                        <a:t>Share</a:t>
                      </a:r>
                      <a:r>
                        <a:rPr lang="fr-FR" b="1" dirty="0">
                          <a:effectLst/>
                        </a:rPr>
                        <a:t> (%)</a:t>
                      </a:r>
                      <a:endParaRPr lang="fr-FR" dirty="0">
                        <a:effectLst/>
                      </a:endParaRPr>
                    </a:p>
                  </a:txBody>
                  <a:tcPr marL="0" marR="0" marT="0" marB="0" anchor="b">
                    <a:lnL>
                      <a:noFill/>
                    </a:lnL>
                    <a:lnR>
                      <a:noFill/>
                    </a:lnR>
                    <a:lnT>
                      <a:noFill/>
                    </a:lnT>
                    <a:lnB>
                      <a:noFill/>
                    </a:lnB>
                    <a:solidFill>
                      <a:srgbClr val="FFFFFF"/>
                    </a:solidFill>
                  </a:tcPr>
                </a:tc>
                <a:tc>
                  <a:txBody>
                    <a:bodyPr/>
                    <a:lstStyle/>
                    <a:p>
                      <a:pPr algn="r"/>
                      <a:r>
                        <a:rPr lang="fr-FR" b="1">
                          <a:effectLst/>
                        </a:rPr>
                        <a:t>2009</a:t>
                      </a:r>
                      <a:endParaRPr lang="fr-FR">
                        <a:effectLst/>
                      </a:endParaRPr>
                    </a:p>
                    <a:p>
                      <a:pPr algn="r"/>
                      <a:r>
                        <a:rPr lang="fr-FR" b="1">
                          <a:effectLst/>
                        </a:rPr>
                        <a:t>Units</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a:effectLst/>
                        </a:rPr>
                        <a:t>2009 Market Share (%)</a:t>
                      </a:r>
                      <a:endParaRPr lang="fr-FR">
                        <a:effectLst/>
                      </a:endParaRPr>
                    </a:p>
                  </a:txBody>
                  <a:tcPr marL="0" marR="0" marT="0" marB="0" anchor="b">
                    <a:lnL>
                      <a:noFill/>
                    </a:lnL>
                    <a:lnR>
                      <a:noFill/>
                    </a:lnR>
                    <a:lnT>
                      <a:noFill/>
                    </a:lnT>
                    <a:lnB>
                      <a:noFill/>
                    </a:lnB>
                    <a:solidFill>
                      <a:srgbClr val="FFFFFF"/>
                    </a:solidFill>
                  </a:tcPr>
                </a:tc>
              </a:tr>
              <a:tr h="0">
                <a:tc>
                  <a:txBody>
                    <a:bodyPr/>
                    <a:lstStyle/>
                    <a:p>
                      <a:r>
                        <a:rPr lang="fr-FR">
                          <a:effectLst/>
                        </a:rPr>
                        <a:t>Nokia</a:t>
                      </a:r>
                    </a:p>
                  </a:txBody>
                  <a:tcPr marL="0" marR="0" marT="0" marB="0" anchor="b">
                    <a:lnL>
                      <a:noFill/>
                    </a:lnL>
                    <a:lnR>
                      <a:noFill/>
                    </a:lnR>
                    <a:lnT>
                      <a:noFill/>
                    </a:lnT>
                    <a:lnB>
                      <a:noFill/>
                    </a:lnB>
                    <a:solidFill>
                      <a:srgbClr val="FFFFFF"/>
                    </a:solidFill>
                  </a:tcPr>
                </a:tc>
                <a:tc>
                  <a:txBody>
                    <a:bodyPr/>
                    <a:lstStyle/>
                    <a:p>
                      <a:pPr algn="r"/>
                      <a:r>
                        <a:rPr lang="fr-FR">
                          <a:effectLst/>
                        </a:rPr>
                        <a:t>461,318.2</a:t>
                      </a:r>
                    </a:p>
                  </a:txBody>
                  <a:tcPr marL="0" marR="0" marT="0" marB="0" anchor="b">
                    <a:lnL>
                      <a:noFill/>
                    </a:lnL>
                    <a:lnR>
                      <a:noFill/>
                    </a:lnR>
                    <a:lnT>
                      <a:noFill/>
                    </a:lnT>
                    <a:lnB>
                      <a:noFill/>
                    </a:lnB>
                    <a:solidFill>
                      <a:srgbClr val="FFFFFF"/>
                    </a:solidFill>
                  </a:tcPr>
                </a:tc>
                <a:tc>
                  <a:txBody>
                    <a:bodyPr/>
                    <a:lstStyle/>
                    <a:p>
                      <a:pPr algn="r"/>
                      <a:r>
                        <a:rPr lang="fr-FR">
                          <a:effectLst/>
                        </a:rPr>
                        <a:t>28.9</a:t>
                      </a:r>
                    </a:p>
                  </a:txBody>
                  <a:tcPr marL="0" marR="0" marT="0" marB="0" anchor="b">
                    <a:lnL>
                      <a:noFill/>
                    </a:lnL>
                    <a:lnR>
                      <a:noFill/>
                    </a:lnR>
                    <a:lnT>
                      <a:noFill/>
                    </a:lnT>
                    <a:lnB>
                      <a:noFill/>
                    </a:lnB>
                    <a:solidFill>
                      <a:srgbClr val="FFFFFF"/>
                    </a:solidFill>
                  </a:tcPr>
                </a:tc>
                <a:tc>
                  <a:txBody>
                    <a:bodyPr/>
                    <a:lstStyle/>
                    <a:p>
                      <a:pPr algn="r"/>
                      <a:r>
                        <a:rPr lang="fr-FR">
                          <a:effectLst/>
                        </a:rPr>
                        <a:t>440,881.6</a:t>
                      </a:r>
                    </a:p>
                  </a:txBody>
                  <a:tcPr marL="0" marR="0" marT="0" marB="0" anchor="b">
                    <a:lnL>
                      <a:noFill/>
                    </a:lnL>
                    <a:lnR>
                      <a:noFill/>
                    </a:lnR>
                    <a:lnT>
                      <a:noFill/>
                    </a:lnT>
                    <a:lnB>
                      <a:noFill/>
                    </a:lnB>
                    <a:solidFill>
                      <a:srgbClr val="FFFFFF"/>
                    </a:solidFill>
                  </a:tcPr>
                </a:tc>
                <a:tc>
                  <a:txBody>
                    <a:bodyPr/>
                    <a:lstStyle/>
                    <a:p>
                      <a:pPr algn="r"/>
                      <a:r>
                        <a:rPr lang="fr-FR">
                          <a:effectLst/>
                        </a:rPr>
                        <a:t>36.4</a:t>
                      </a:r>
                    </a:p>
                  </a:txBody>
                  <a:tcPr marL="0" marR="0" marT="0" marB="0" anchor="b">
                    <a:lnL>
                      <a:noFill/>
                    </a:lnL>
                    <a:lnR>
                      <a:noFill/>
                    </a:lnR>
                    <a:lnT>
                      <a:noFill/>
                    </a:lnT>
                    <a:lnB>
                      <a:noFill/>
                    </a:lnB>
                    <a:solidFill>
                      <a:srgbClr val="FFFFFF"/>
                    </a:solidFill>
                  </a:tcPr>
                </a:tc>
              </a:tr>
              <a:tr h="0">
                <a:tc>
                  <a:txBody>
                    <a:bodyPr/>
                    <a:lstStyle/>
                    <a:p>
                      <a:r>
                        <a:rPr lang="fr-FR">
                          <a:effectLst/>
                        </a:rPr>
                        <a:t>Samsung</a:t>
                      </a:r>
                    </a:p>
                  </a:txBody>
                  <a:tcPr marL="0" marR="0" marT="0" marB="0" anchor="b">
                    <a:lnL>
                      <a:noFill/>
                    </a:lnL>
                    <a:lnR>
                      <a:noFill/>
                    </a:lnR>
                    <a:lnT>
                      <a:noFill/>
                    </a:lnT>
                    <a:lnB>
                      <a:noFill/>
                    </a:lnB>
                    <a:solidFill>
                      <a:srgbClr val="FFFFFF"/>
                    </a:solidFill>
                  </a:tcPr>
                </a:tc>
                <a:tc>
                  <a:txBody>
                    <a:bodyPr/>
                    <a:lstStyle/>
                    <a:p>
                      <a:pPr algn="r"/>
                      <a:r>
                        <a:rPr lang="fr-FR">
                          <a:effectLst/>
                        </a:rPr>
                        <a:t>281,065.8</a:t>
                      </a:r>
                    </a:p>
                  </a:txBody>
                  <a:tcPr marL="0" marR="0" marT="0" marB="0" anchor="b">
                    <a:lnL>
                      <a:noFill/>
                    </a:lnL>
                    <a:lnR>
                      <a:noFill/>
                    </a:lnR>
                    <a:lnT>
                      <a:noFill/>
                    </a:lnT>
                    <a:lnB>
                      <a:noFill/>
                    </a:lnB>
                    <a:solidFill>
                      <a:srgbClr val="FFFFFF"/>
                    </a:solidFill>
                  </a:tcPr>
                </a:tc>
                <a:tc>
                  <a:txBody>
                    <a:bodyPr/>
                    <a:lstStyle/>
                    <a:p>
                      <a:pPr algn="r"/>
                      <a:r>
                        <a:rPr lang="fr-FR">
                          <a:effectLst/>
                        </a:rPr>
                        <a:t>17.6</a:t>
                      </a:r>
                    </a:p>
                  </a:txBody>
                  <a:tcPr marL="0" marR="0" marT="0" marB="0" anchor="b">
                    <a:lnL>
                      <a:noFill/>
                    </a:lnL>
                    <a:lnR>
                      <a:noFill/>
                    </a:lnR>
                    <a:lnT>
                      <a:noFill/>
                    </a:lnT>
                    <a:lnB>
                      <a:noFill/>
                    </a:lnB>
                    <a:solidFill>
                      <a:srgbClr val="FFFFFF"/>
                    </a:solidFill>
                  </a:tcPr>
                </a:tc>
                <a:tc>
                  <a:txBody>
                    <a:bodyPr/>
                    <a:lstStyle/>
                    <a:p>
                      <a:pPr algn="r"/>
                      <a:r>
                        <a:rPr lang="fr-FR">
                          <a:effectLst/>
                        </a:rPr>
                        <a:t>235,772.0</a:t>
                      </a:r>
                    </a:p>
                  </a:txBody>
                  <a:tcPr marL="0" marR="0" marT="0" marB="0" anchor="b">
                    <a:lnL>
                      <a:noFill/>
                    </a:lnL>
                    <a:lnR>
                      <a:noFill/>
                    </a:lnR>
                    <a:lnT>
                      <a:noFill/>
                    </a:lnT>
                    <a:lnB>
                      <a:noFill/>
                    </a:lnB>
                    <a:solidFill>
                      <a:srgbClr val="FFFFFF"/>
                    </a:solidFill>
                  </a:tcPr>
                </a:tc>
                <a:tc>
                  <a:txBody>
                    <a:bodyPr/>
                    <a:lstStyle/>
                    <a:p>
                      <a:pPr algn="r"/>
                      <a:r>
                        <a:rPr lang="fr-FR">
                          <a:effectLst/>
                        </a:rPr>
                        <a:t>19.5</a:t>
                      </a:r>
                    </a:p>
                  </a:txBody>
                  <a:tcPr marL="0" marR="0" marT="0" marB="0" anchor="b">
                    <a:lnL>
                      <a:noFill/>
                    </a:lnL>
                    <a:lnR>
                      <a:noFill/>
                    </a:lnR>
                    <a:lnT>
                      <a:noFill/>
                    </a:lnT>
                    <a:lnB>
                      <a:noFill/>
                    </a:lnB>
                    <a:solidFill>
                      <a:srgbClr val="FFFFFF"/>
                    </a:solidFill>
                  </a:tcPr>
                </a:tc>
              </a:tr>
              <a:tr h="0">
                <a:tc>
                  <a:txBody>
                    <a:bodyPr/>
                    <a:lstStyle/>
                    <a:p>
                      <a:r>
                        <a:rPr lang="fr-FR">
                          <a:effectLst/>
                        </a:rPr>
                        <a:t>LG Electronics</a:t>
                      </a:r>
                    </a:p>
                  </a:txBody>
                  <a:tcPr marL="0" marR="0" marT="0" marB="0" anchor="b">
                    <a:lnL>
                      <a:noFill/>
                    </a:lnL>
                    <a:lnR>
                      <a:noFill/>
                    </a:lnR>
                    <a:lnT>
                      <a:noFill/>
                    </a:lnT>
                    <a:lnB>
                      <a:noFill/>
                    </a:lnB>
                    <a:solidFill>
                      <a:srgbClr val="FFFFFF"/>
                    </a:solidFill>
                  </a:tcPr>
                </a:tc>
                <a:tc>
                  <a:txBody>
                    <a:bodyPr/>
                    <a:lstStyle/>
                    <a:p>
                      <a:pPr algn="r"/>
                      <a:r>
                        <a:rPr lang="fr-FR">
                          <a:effectLst/>
                        </a:rPr>
                        <a:t>114,154.6</a:t>
                      </a:r>
                    </a:p>
                  </a:txBody>
                  <a:tcPr marL="0" marR="0" marT="0" marB="0" anchor="b">
                    <a:lnL>
                      <a:noFill/>
                    </a:lnL>
                    <a:lnR>
                      <a:noFill/>
                    </a:lnR>
                    <a:lnT>
                      <a:noFill/>
                    </a:lnT>
                    <a:lnB>
                      <a:noFill/>
                    </a:lnB>
                    <a:solidFill>
                      <a:srgbClr val="FFFFFF"/>
                    </a:solidFill>
                  </a:tcPr>
                </a:tc>
                <a:tc>
                  <a:txBody>
                    <a:bodyPr/>
                    <a:lstStyle/>
                    <a:p>
                      <a:pPr algn="r"/>
                      <a:r>
                        <a:rPr lang="fr-FR">
                          <a:effectLst/>
                        </a:rPr>
                        <a:t>7.1</a:t>
                      </a:r>
                    </a:p>
                  </a:txBody>
                  <a:tcPr marL="0" marR="0" marT="0" marB="0" anchor="b">
                    <a:lnL>
                      <a:noFill/>
                    </a:lnL>
                    <a:lnR>
                      <a:noFill/>
                    </a:lnR>
                    <a:lnT>
                      <a:noFill/>
                    </a:lnT>
                    <a:lnB>
                      <a:noFill/>
                    </a:lnB>
                    <a:solidFill>
                      <a:srgbClr val="FFFFFF"/>
                    </a:solidFill>
                  </a:tcPr>
                </a:tc>
                <a:tc>
                  <a:txBody>
                    <a:bodyPr/>
                    <a:lstStyle/>
                    <a:p>
                      <a:pPr algn="r"/>
                      <a:r>
                        <a:rPr lang="fr-FR">
                          <a:effectLst/>
                        </a:rPr>
                        <a:t>121,972.1</a:t>
                      </a:r>
                    </a:p>
                  </a:txBody>
                  <a:tcPr marL="0" marR="0" marT="0" marB="0" anchor="b">
                    <a:lnL>
                      <a:noFill/>
                    </a:lnL>
                    <a:lnR>
                      <a:noFill/>
                    </a:lnR>
                    <a:lnT>
                      <a:noFill/>
                    </a:lnT>
                    <a:lnB>
                      <a:noFill/>
                    </a:lnB>
                    <a:solidFill>
                      <a:srgbClr val="FFFFFF"/>
                    </a:solidFill>
                  </a:tcPr>
                </a:tc>
                <a:tc>
                  <a:txBody>
                    <a:bodyPr/>
                    <a:lstStyle/>
                    <a:p>
                      <a:pPr algn="r"/>
                      <a:r>
                        <a:rPr lang="fr-FR">
                          <a:effectLst/>
                        </a:rPr>
                        <a:t>10.1</a:t>
                      </a:r>
                    </a:p>
                  </a:txBody>
                  <a:tcPr marL="0" marR="0" marT="0" marB="0" anchor="b">
                    <a:lnL>
                      <a:noFill/>
                    </a:lnL>
                    <a:lnR>
                      <a:noFill/>
                    </a:lnR>
                    <a:lnT>
                      <a:noFill/>
                    </a:lnT>
                    <a:lnB>
                      <a:noFill/>
                    </a:lnB>
                    <a:solidFill>
                      <a:srgbClr val="FFFFFF"/>
                    </a:solidFill>
                  </a:tcPr>
                </a:tc>
              </a:tr>
              <a:tr h="0">
                <a:tc>
                  <a:txBody>
                    <a:bodyPr/>
                    <a:lstStyle/>
                    <a:p>
                      <a:r>
                        <a:rPr lang="fr-FR">
                          <a:effectLst/>
                        </a:rPr>
                        <a:t>Research In Motion</a:t>
                      </a:r>
                    </a:p>
                  </a:txBody>
                  <a:tcPr marL="0" marR="0" marT="0" marB="0" anchor="b">
                    <a:lnL>
                      <a:noFill/>
                    </a:lnL>
                    <a:lnR>
                      <a:noFill/>
                    </a:lnR>
                    <a:lnT>
                      <a:noFill/>
                    </a:lnT>
                    <a:lnB>
                      <a:noFill/>
                    </a:lnB>
                    <a:solidFill>
                      <a:srgbClr val="FFFFFF"/>
                    </a:solidFill>
                  </a:tcPr>
                </a:tc>
                <a:tc>
                  <a:txBody>
                    <a:bodyPr/>
                    <a:lstStyle/>
                    <a:p>
                      <a:pPr algn="r"/>
                      <a:r>
                        <a:rPr lang="fr-FR">
                          <a:effectLst/>
                        </a:rPr>
                        <a:t>47,451.6</a:t>
                      </a:r>
                    </a:p>
                  </a:txBody>
                  <a:tcPr marL="0" marR="0" marT="0" marB="0" anchor="b">
                    <a:lnL>
                      <a:noFill/>
                    </a:lnL>
                    <a:lnR>
                      <a:noFill/>
                    </a:lnR>
                    <a:lnT>
                      <a:noFill/>
                    </a:lnT>
                    <a:lnB>
                      <a:noFill/>
                    </a:lnB>
                    <a:solidFill>
                      <a:srgbClr val="FFFFFF"/>
                    </a:solidFill>
                  </a:tcPr>
                </a:tc>
                <a:tc>
                  <a:txBody>
                    <a:bodyPr/>
                    <a:lstStyle/>
                    <a:p>
                      <a:pPr algn="r"/>
                      <a:r>
                        <a:rPr lang="fr-FR">
                          <a:effectLst/>
                        </a:rPr>
                        <a:t>3.0</a:t>
                      </a:r>
                    </a:p>
                  </a:txBody>
                  <a:tcPr marL="0" marR="0" marT="0" marB="0" anchor="b">
                    <a:lnL>
                      <a:noFill/>
                    </a:lnL>
                    <a:lnR>
                      <a:noFill/>
                    </a:lnR>
                    <a:lnT>
                      <a:noFill/>
                    </a:lnT>
                    <a:lnB>
                      <a:noFill/>
                    </a:lnB>
                    <a:solidFill>
                      <a:srgbClr val="FFFFFF"/>
                    </a:solidFill>
                  </a:tcPr>
                </a:tc>
                <a:tc>
                  <a:txBody>
                    <a:bodyPr/>
                    <a:lstStyle/>
                    <a:p>
                      <a:pPr algn="r"/>
                      <a:r>
                        <a:rPr lang="fr-FR">
                          <a:effectLst/>
                        </a:rPr>
                        <a:t>34,346.6</a:t>
                      </a:r>
                    </a:p>
                  </a:txBody>
                  <a:tcPr marL="0" marR="0" marT="0" marB="0" anchor="b">
                    <a:lnL>
                      <a:noFill/>
                    </a:lnL>
                    <a:lnR>
                      <a:noFill/>
                    </a:lnR>
                    <a:lnT>
                      <a:noFill/>
                    </a:lnT>
                    <a:lnB>
                      <a:noFill/>
                    </a:lnB>
                    <a:solidFill>
                      <a:srgbClr val="FFFFFF"/>
                    </a:solidFill>
                  </a:tcPr>
                </a:tc>
                <a:tc>
                  <a:txBody>
                    <a:bodyPr/>
                    <a:lstStyle/>
                    <a:p>
                      <a:pPr algn="r"/>
                      <a:r>
                        <a:rPr lang="fr-FR">
                          <a:effectLst/>
                        </a:rPr>
                        <a:t>2.8</a:t>
                      </a:r>
                    </a:p>
                  </a:txBody>
                  <a:tcPr marL="0" marR="0" marT="0" marB="0" anchor="b">
                    <a:lnL>
                      <a:noFill/>
                    </a:lnL>
                    <a:lnR>
                      <a:noFill/>
                    </a:lnR>
                    <a:lnT>
                      <a:noFill/>
                    </a:lnT>
                    <a:lnB>
                      <a:noFill/>
                    </a:lnB>
                    <a:solidFill>
                      <a:srgbClr val="FFFFFF"/>
                    </a:solidFill>
                  </a:tcPr>
                </a:tc>
              </a:tr>
              <a:tr h="0">
                <a:tc>
                  <a:txBody>
                    <a:bodyPr/>
                    <a:lstStyle/>
                    <a:p>
                      <a:r>
                        <a:rPr lang="fr-FR">
                          <a:effectLst/>
                        </a:rPr>
                        <a:t>Apple</a:t>
                      </a:r>
                    </a:p>
                  </a:txBody>
                  <a:tcPr marL="0" marR="0" marT="0" marB="0" anchor="b">
                    <a:lnL>
                      <a:noFill/>
                    </a:lnL>
                    <a:lnR>
                      <a:noFill/>
                    </a:lnR>
                    <a:lnT>
                      <a:noFill/>
                    </a:lnT>
                    <a:lnB>
                      <a:noFill/>
                    </a:lnB>
                    <a:solidFill>
                      <a:srgbClr val="FFFFFF"/>
                    </a:solidFill>
                  </a:tcPr>
                </a:tc>
                <a:tc>
                  <a:txBody>
                    <a:bodyPr/>
                    <a:lstStyle/>
                    <a:p>
                      <a:pPr algn="r"/>
                      <a:r>
                        <a:rPr lang="fr-FR">
                          <a:effectLst/>
                        </a:rPr>
                        <a:t>46,598.3</a:t>
                      </a:r>
                    </a:p>
                  </a:txBody>
                  <a:tcPr marL="0" marR="0" marT="0" marB="0" anchor="b">
                    <a:lnL>
                      <a:noFill/>
                    </a:lnL>
                    <a:lnR>
                      <a:noFill/>
                    </a:lnR>
                    <a:lnT>
                      <a:noFill/>
                    </a:lnT>
                    <a:lnB>
                      <a:noFill/>
                    </a:lnB>
                    <a:solidFill>
                      <a:srgbClr val="FFFFFF"/>
                    </a:solidFill>
                  </a:tcPr>
                </a:tc>
                <a:tc>
                  <a:txBody>
                    <a:bodyPr/>
                    <a:lstStyle/>
                    <a:p>
                      <a:pPr algn="r"/>
                      <a:r>
                        <a:rPr lang="fr-FR">
                          <a:effectLst/>
                        </a:rPr>
                        <a:t>2.9</a:t>
                      </a:r>
                    </a:p>
                  </a:txBody>
                  <a:tcPr marL="0" marR="0" marT="0" marB="0" anchor="b">
                    <a:lnL>
                      <a:noFill/>
                    </a:lnL>
                    <a:lnR>
                      <a:noFill/>
                    </a:lnR>
                    <a:lnT>
                      <a:noFill/>
                    </a:lnT>
                    <a:lnB>
                      <a:noFill/>
                    </a:lnB>
                    <a:solidFill>
                      <a:srgbClr val="FFFFFF"/>
                    </a:solidFill>
                  </a:tcPr>
                </a:tc>
                <a:tc>
                  <a:txBody>
                    <a:bodyPr/>
                    <a:lstStyle/>
                    <a:p>
                      <a:pPr algn="r"/>
                      <a:r>
                        <a:rPr lang="fr-FR">
                          <a:effectLst/>
                        </a:rPr>
                        <a:t>24,889.7</a:t>
                      </a:r>
                    </a:p>
                  </a:txBody>
                  <a:tcPr marL="0" marR="0" marT="0" marB="0" anchor="b">
                    <a:lnL>
                      <a:noFill/>
                    </a:lnL>
                    <a:lnR>
                      <a:noFill/>
                    </a:lnR>
                    <a:lnT>
                      <a:noFill/>
                    </a:lnT>
                    <a:lnB>
                      <a:noFill/>
                    </a:lnB>
                    <a:solidFill>
                      <a:srgbClr val="FFFFFF"/>
                    </a:solidFill>
                  </a:tcPr>
                </a:tc>
                <a:tc>
                  <a:txBody>
                    <a:bodyPr/>
                    <a:lstStyle/>
                    <a:p>
                      <a:pPr algn="r"/>
                      <a:r>
                        <a:rPr lang="fr-FR">
                          <a:effectLst/>
                        </a:rPr>
                        <a:t>2.1</a:t>
                      </a:r>
                    </a:p>
                  </a:txBody>
                  <a:tcPr marL="0" marR="0" marT="0" marB="0" anchor="b">
                    <a:lnL>
                      <a:noFill/>
                    </a:lnL>
                    <a:lnR>
                      <a:noFill/>
                    </a:lnR>
                    <a:lnT>
                      <a:noFill/>
                    </a:lnT>
                    <a:lnB>
                      <a:noFill/>
                    </a:lnB>
                    <a:solidFill>
                      <a:srgbClr val="FFFFFF"/>
                    </a:solidFill>
                  </a:tcPr>
                </a:tc>
              </a:tr>
              <a:tr h="0">
                <a:tc>
                  <a:txBody>
                    <a:bodyPr/>
                    <a:lstStyle/>
                    <a:p>
                      <a:r>
                        <a:rPr lang="fr-FR">
                          <a:effectLst/>
                        </a:rPr>
                        <a:t>Sony Ericsson</a:t>
                      </a:r>
                    </a:p>
                  </a:txBody>
                  <a:tcPr marL="0" marR="0" marT="0" marB="0" anchor="b">
                    <a:lnL>
                      <a:noFill/>
                    </a:lnL>
                    <a:lnR>
                      <a:noFill/>
                    </a:lnR>
                    <a:lnT>
                      <a:noFill/>
                    </a:lnT>
                    <a:lnB>
                      <a:noFill/>
                    </a:lnB>
                    <a:solidFill>
                      <a:srgbClr val="FFFFFF"/>
                    </a:solidFill>
                  </a:tcPr>
                </a:tc>
                <a:tc>
                  <a:txBody>
                    <a:bodyPr/>
                    <a:lstStyle/>
                    <a:p>
                      <a:pPr algn="r"/>
                      <a:r>
                        <a:rPr lang="fr-FR">
                          <a:effectLst/>
                        </a:rPr>
                        <a:t>41,819.2</a:t>
                      </a:r>
                    </a:p>
                  </a:txBody>
                  <a:tcPr marL="0" marR="0" marT="0" marB="0" anchor="b">
                    <a:lnL>
                      <a:noFill/>
                    </a:lnL>
                    <a:lnR>
                      <a:noFill/>
                    </a:lnR>
                    <a:lnT>
                      <a:noFill/>
                    </a:lnT>
                    <a:lnB>
                      <a:noFill/>
                    </a:lnB>
                    <a:solidFill>
                      <a:srgbClr val="FFFFFF"/>
                    </a:solidFill>
                  </a:tcPr>
                </a:tc>
                <a:tc>
                  <a:txBody>
                    <a:bodyPr/>
                    <a:lstStyle/>
                    <a:p>
                      <a:pPr algn="r"/>
                      <a:r>
                        <a:rPr lang="fr-FR">
                          <a:effectLst/>
                        </a:rPr>
                        <a:t>2.6</a:t>
                      </a:r>
                    </a:p>
                  </a:txBody>
                  <a:tcPr marL="0" marR="0" marT="0" marB="0" anchor="b">
                    <a:lnL>
                      <a:noFill/>
                    </a:lnL>
                    <a:lnR>
                      <a:noFill/>
                    </a:lnR>
                    <a:lnT>
                      <a:noFill/>
                    </a:lnT>
                    <a:lnB>
                      <a:noFill/>
                    </a:lnB>
                    <a:solidFill>
                      <a:srgbClr val="FFFFFF"/>
                    </a:solidFill>
                  </a:tcPr>
                </a:tc>
                <a:tc>
                  <a:txBody>
                    <a:bodyPr/>
                    <a:lstStyle/>
                    <a:p>
                      <a:pPr algn="r"/>
                      <a:r>
                        <a:rPr lang="fr-FR">
                          <a:effectLst/>
                        </a:rPr>
                        <a:t>54,956.6</a:t>
                      </a:r>
                    </a:p>
                  </a:txBody>
                  <a:tcPr marL="0" marR="0" marT="0" marB="0" anchor="b">
                    <a:lnL>
                      <a:noFill/>
                    </a:lnL>
                    <a:lnR>
                      <a:noFill/>
                    </a:lnR>
                    <a:lnT>
                      <a:noFill/>
                    </a:lnT>
                    <a:lnB>
                      <a:noFill/>
                    </a:lnB>
                    <a:solidFill>
                      <a:srgbClr val="FFFFFF"/>
                    </a:solidFill>
                  </a:tcPr>
                </a:tc>
                <a:tc>
                  <a:txBody>
                    <a:bodyPr/>
                    <a:lstStyle/>
                    <a:p>
                      <a:pPr algn="r"/>
                      <a:r>
                        <a:rPr lang="fr-FR">
                          <a:effectLst/>
                        </a:rPr>
                        <a:t>4.5</a:t>
                      </a:r>
                    </a:p>
                  </a:txBody>
                  <a:tcPr marL="0" marR="0" marT="0" marB="0" anchor="b">
                    <a:lnL>
                      <a:noFill/>
                    </a:lnL>
                    <a:lnR>
                      <a:noFill/>
                    </a:lnR>
                    <a:lnT>
                      <a:noFill/>
                    </a:lnT>
                    <a:lnB>
                      <a:noFill/>
                    </a:lnB>
                    <a:solidFill>
                      <a:srgbClr val="FFFFFF"/>
                    </a:solidFill>
                  </a:tcPr>
                </a:tc>
              </a:tr>
              <a:tr h="0">
                <a:tc>
                  <a:txBody>
                    <a:bodyPr/>
                    <a:lstStyle/>
                    <a:p>
                      <a:r>
                        <a:rPr lang="fr-FR">
                          <a:effectLst/>
                        </a:rPr>
                        <a:t>Motorola</a:t>
                      </a:r>
                    </a:p>
                  </a:txBody>
                  <a:tcPr marL="0" marR="0" marT="0" marB="0" anchor="b">
                    <a:lnL>
                      <a:noFill/>
                    </a:lnL>
                    <a:lnR>
                      <a:noFill/>
                    </a:lnR>
                    <a:lnT>
                      <a:noFill/>
                    </a:lnT>
                    <a:lnB>
                      <a:noFill/>
                    </a:lnB>
                    <a:solidFill>
                      <a:srgbClr val="FFFFFF"/>
                    </a:solidFill>
                  </a:tcPr>
                </a:tc>
                <a:tc>
                  <a:txBody>
                    <a:bodyPr/>
                    <a:lstStyle/>
                    <a:p>
                      <a:pPr algn="r"/>
                      <a:r>
                        <a:rPr lang="fr-FR">
                          <a:effectLst/>
                        </a:rPr>
                        <a:t>38,553.7</a:t>
                      </a:r>
                    </a:p>
                  </a:txBody>
                  <a:tcPr marL="0" marR="0" marT="0" marB="0" anchor="b">
                    <a:lnL>
                      <a:noFill/>
                    </a:lnL>
                    <a:lnR>
                      <a:noFill/>
                    </a:lnR>
                    <a:lnT>
                      <a:noFill/>
                    </a:lnT>
                    <a:lnB>
                      <a:noFill/>
                    </a:lnB>
                    <a:solidFill>
                      <a:srgbClr val="FFFFFF"/>
                    </a:solidFill>
                  </a:tcPr>
                </a:tc>
                <a:tc>
                  <a:txBody>
                    <a:bodyPr/>
                    <a:lstStyle/>
                    <a:p>
                      <a:pPr algn="r"/>
                      <a:r>
                        <a:rPr lang="fr-FR">
                          <a:effectLst/>
                        </a:rPr>
                        <a:t>2.4</a:t>
                      </a:r>
                    </a:p>
                  </a:txBody>
                  <a:tcPr marL="0" marR="0" marT="0" marB="0" anchor="b">
                    <a:lnL>
                      <a:noFill/>
                    </a:lnL>
                    <a:lnR>
                      <a:noFill/>
                    </a:lnR>
                    <a:lnT>
                      <a:noFill/>
                    </a:lnT>
                    <a:lnB>
                      <a:noFill/>
                    </a:lnB>
                    <a:solidFill>
                      <a:srgbClr val="FFFFFF"/>
                    </a:solidFill>
                  </a:tcPr>
                </a:tc>
                <a:tc>
                  <a:txBody>
                    <a:bodyPr/>
                    <a:lstStyle/>
                    <a:p>
                      <a:pPr algn="r"/>
                      <a:r>
                        <a:rPr lang="fr-FR">
                          <a:effectLst/>
                        </a:rPr>
                        <a:t>58,475.2</a:t>
                      </a:r>
                    </a:p>
                  </a:txBody>
                  <a:tcPr marL="0" marR="0" marT="0" marB="0" anchor="b">
                    <a:lnL>
                      <a:noFill/>
                    </a:lnL>
                    <a:lnR>
                      <a:noFill/>
                    </a:lnR>
                    <a:lnT>
                      <a:noFill/>
                    </a:lnT>
                    <a:lnB>
                      <a:noFill/>
                    </a:lnB>
                    <a:solidFill>
                      <a:srgbClr val="FFFFFF"/>
                    </a:solidFill>
                  </a:tcPr>
                </a:tc>
                <a:tc>
                  <a:txBody>
                    <a:bodyPr/>
                    <a:lstStyle/>
                    <a:p>
                      <a:pPr algn="r"/>
                      <a:r>
                        <a:rPr lang="fr-FR">
                          <a:effectLst/>
                        </a:rPr>
                        <a:t>4.8</a:t>
                      </a:r>
                    </a:p>
                  </a:txBody>
                  <a:tcPr marL="0" marR="0" marT="0" marB="0" anchor="b">
                    <a:lnL>
                      <a:noFill/>
                    </a:lnL>
                    <a:lnR>
                      <a:noFill/>
                    </a:lnR>
                    <a:lnT>
                      <a:noFill/>
                    </a:lnT>
                    <a:lnB>
                      <a:noFill/>
                    </a:lnB>
                    <a:solidFill>
                      <a:srgbClr val="FFFFFF"/>
                    </a:solidFill>
                  </a:tcPr>
                </a:tc>
              </a:tr>
              <a:tr h="0">
                <a:tc>
                  <a:txBody>
                    <a:bodyPr/>
                    <a:lstStyle/>
                    <a:p>
                      <a:r>
                        <a:rPr lang="fr-FR">
                          <a:effectLst/>
                        </a:rPr>
                        <a:t>ZTE</a:t>
                      </a:r>
                    </a:p>
                  </a:txBody>
                  <a:tcPr marL="0" marR="0" marT="0" marB="0" anchor="b">
                    <a:lnL>
                      <a:noFill/>
                    </a:lnL>
                    <a:lnR>
                      <a:noFill/>
                    </a:lnR>
                    <a:lnT>
                      <a:noFill/>
                    </a:lnT>
                    <a:lnB>
                      <a:noFill/>
                    </a:lnB>
                    <a:solidFill>
                      <a:srgbClr val="FFFFFF"/>
                    </a:solidFill>
                  </a:tcPr>
                </a:tc>
                <a:tc>
                  <a:txBody>
                    <a:bodyPr/>
                    <a:lstStyle/>
                    <a:p>
                      <a:pPr algn="r"/>
                      <a:r>
                        <a:rPr lang="fr-FR">
                          <a:effectLst/>
                        </a:rPr>
                        <a:t>28,768.7</a:t>
                      </a:r>
                    </a:p>
                  </a:txBody>
                  <a:tcPr marL="0" marR="0" marT="0" marB="0" anchor="b">
                    <a:lnL>
                      <a:noFill/>
                    </a:lnL>
                    <a:lnR>
                      <a:noFill/>
                    </a:lnR>
                    <a:lnT>
                      <a:noFill/>
                    </a:lnT>
                    <a:lnB>
                      <a:noFill/>
                    </a:lnB>
                    <a:solidFill>
                      <a:srgbClr val="FFFFFF"/>
                    </a:solidFill>
                  </a:tcPr>
                </a:tc>
                <a:tc>
                  <a:txBody>
                    <a:bodyPr/>
                    <a:lstStyle/>
                    <a:p>
                      <a:pPr algn="r"/>
                      <a:r>
                        <a:rPr lang="fr-FR">
                          <a:effectLst/>
                        </a:rPr>
                        <a:t>1.8</a:t>
                      </a:r>
                    </a:p>
                  </a:txBody>
                  <a:tcPr marL="0" marR="0" marT="0" marB="0" anchor="b">
                    <a:lnL>
                      <a:noFill/>
                    </a:lnL>
                    <a:lnR>
                      <a:noFill/>
                    </a:lnR>
                    <a:lnT>
                      <a:noFill/>
                    </a:lnT>
                    <a:lnB>
                      <a:noFill/>
                    </a:lnB>
                    <a:solidFill>
                      <a:srgbClr val="FFFFFF"/>
                    </a:solidFill>
                  </a:tcPr>
                </a:tc>
                <a:tc>
                  <a:txBody>
                    <a:bodyPr/>
                    <a:lstStyle/>
                    <a:p>
                      <a:pPr algn="r"/>
                      <a:r>
                        <a:rPr lang="fr-FR">
                          <a:effectLst/>
                        </a:rPr>
                        <a:t>16,026.1</a:t>
                      </a:r>
                    </a:p>
                  </a:txBody>
                  <a:tcPr marL="0" marR="0" marT="0" marB="0" anchor="b">
                    <a:lnL>
                      <a:noFill/>
                    </a:lnL>
                    <a:lnR>
                      <a:noFill/>
                    </a:lnR>
                    <a:lnT>
                      <a:noFill/>
                    </a:lnT>
                    <a:lnB>
                      <a:noFill/>
                    </a:lnB>
                    <a:solidFill>
                      <a:srgbClr val="FFFFFF"/>
                    </a:solidFill>
                  </a:tcPr>
                </a:tc>
                <a:tc>
                  <a:txBody>
                    <a:bodyPr/>
                    <a:lstStyle/>
                    <a:p>
                      <a:pPr algn="r"/>
                      <a:r>
                        <a:rPr lang="fr-FR">
                          <a:effectLst/>
                        </a:rPr>
                        <a:t>1.3</a:t>
                      </a:r>
                    </a:p>
                  </a:txBody>
                  <a:tcPr marL="0" marR="0" marT="0" marB="0" anchor="b">
                    <a:lnL>
                      <a:noFill/>
                    </a:lnL>
                    <a:lnR>
                      <a:noFill/>
                    </a:lnR>
                    <a:lnT>
                      <a:noFill/>
                    </a:lnT>
                    <a:lnB>
                      <a:noFill/>
                    </a:lnB>
                    <a:solidFill>
                      <a:srgbClr val="FFFFFF"/>
                    </a:solidFill>
                  </a:tcPr>
                </a:tc>
              </a:tr>
              <a:tr h="0">
                <a:tc>
                  <a:txBody>
                    <a:bodyPr/>
                    <a:lstStyle/>
                    <a:p>
                      <a:r>
                        <a:rPr lang="fr-FR">
                          <a:effectLst/>
                        </a:rPr>
                        <a:t>HTC</a:t>
                      </a:r>
                    </a:p>
                  </a:txBody>
                  <a:tcPr marL="0" marR="0" marT="0" marB="0" anchor="b">
                    <a:lnL>
                      <a:noFill/>
                    </a:lnL>
                    <a:lnR>
                      <a:noFill/>
                    </a:lnR>
                    <a:lnT>
                      <a:noFill/>
                    </a:lnT>
                    <a:lnB>
                      <a:noFill/>
                    </a:lnB>
                    <a:solidFill>
                      <a:srgbClr val="FFFFFF"/>
                    </a:solidFill>
                  </a:tcPr>
                </a:tc>
                <a:tc>
                  <a:txBody>
                    <a:bodyPr/>
                    <a:lstStyle/>
                    <a:p>
                      <a:pPr algn="r"/>
                      <a:r>
                        <a:rPr lang="fr-FR">
                          <a:effectLst/>
                        </a:rPr>
                        <a:t>24,688.4</a:t>
                      </a:r>
                    </a:p>
                  </a:txBody>
                  <a:tcPr marL="0" marR="0" marT="0" marB="0" anchor="b">
                    <a:lnL>
                      <a:noFill/>
                    </a:lnL>
                    <a:lnR>
                      <a:noFill/>
                    </a:lnR>
                    <a:lnT>
                      <a:noFill/>
                    </a:lnT>
                    <a:lnB>
                      <a:noFill/>
                    </a:lnB>
                    <a:solidFill>
                      <a:srgbClr val="FFFFFF"/>
                    </a:solidFill>
                  </a:tcPr>
                </a:tc>
                <a:tc>
                  <a:txBody>
                    <a:bodyPr/>
                    <a:lstStyle/>
                    <a:p>
                      <a:pPr algn="r"/>
                      <a:r>
                        <a:rPr lang="fr-FR">
                          <a:effectLst/>
                        </a:rPr>
                        <a:t>1.5</a:t>
                      </a:r>
                    </a:p>
                  </a:txBody>
                  <a:tcPr marL="0" marR="0" marT="0" marB="0" anchor="b">
                    <a:lnL>
                      <a:noFill/>
                    </a:lnL>
                    <a:lnR>
                      <a:noFill/>
                    </a:lnR>
                    <a:lnT>
                      <a:noFill/>
                    </a:lnT>
                    <a:lnB>
                      <a:noFill/>
                    </a:lnB>
                    <a:solidFill>
                      <a:srgbClr val="FFFFFF"/>
                    </a:solidFill>
                  </a:tcPr>
                </a:tc>
                <a:tc>
                  <a:txBody>
                    <a:bodyPr/>
                    <a:lstStyle/>
                    <a:p>
                      <a:pPr algn="r"/>
                      <a:r>
                        <a:rPr lang="fr-FR">
                          <a:effectLst/>
                        </a:rPr>
                        <a:t>10,811.9</a:t>
                      </a:r>
                    </a:p>
                  </a:txBody>
                  <a:tcPr marL="0" marR="0" marT="0" marB="0" anchor="b">
                    <a:lnL>
                      <a:noFill/>
                    </a:lnL>
                    <a:lnR>
                      <a:noFill/>
                    </a:lnR>
                    <a:lnT>
                      <a:noFill/>
                    </a:lnT>
                    <a:lnB>
                      <a:noFill/>
                    </a:lnB>
                    <a:solidFill>
                      <a:srgbClr val="FFFFFF"/>
                    </a:solidFill>
                  </a:tcPr>
                </a:tc>
                <a:tc>
                  <a:txBody>
                    <a:bodyPr/>
                    <a:lstStyle/>
                    <a:p>
                      <a:pPr algn="r"/>
                      <a:r>
                        <a:rPr lang="fr-FR">
                          <a:effectLst/>
                        </a:rPr>
                        <a:t>0.9</a:t>
                      </a:r>
                    </a:p>
                  </a:txBody>
                  <a:tcPr marL="0" marR="0" marT="0" marB="0" anchor="b">
                    <a:lnL>
                      <a:noFill/>
                    </a:lnL>
                    <a:lnR>
                      <a:noFill/>
                    </a:lnR>
                    <a:lnT>
                      <a:noFill/>
                    </a:lnT>
                    <a:lnB>
                      <a:noFill/>
                    </a:lnB>
                    <a:solidFill>
                      <a:srgbClr val="FFFFFF"/>
                    </a:solidFill>
                  </a:tcPr>
                </a:tc>
              </a:tr>
              <a:tr h="0">
                <a:tc>
                  <a:txBody>
                    <a:bodyPr/>
                    <a:lstStyle/>
                    <a:p>
                      <a:r>
                        <a:rPr lang="fr-FR">
                          <a:effectLst/>
                        </a:rPr>
                        <a:t>Huawei</a:t>
                      </a:r>
                    </a:p>
                  </a:txBody>
                  <a:tcPr marL="0" marR="0" marT="0" marB="0" anchor="b">
                    <a:lnL>
                      <a:noFill/>
                    </a:lnL>
                    <a:lnR>
                      <a:noFill/>
                    </a:lnR>
                    <a:lnT>
                      <a:noFill/>
                    </a:lnT>
                    <a:lnB>
                      <a:noFill/>
                    </a:lnB>
                    <a:solidFill>
                      <a:srgbClr val="FFFFFF"/>
                    </a:solidFill>
                  </a:tcPr>
                </a:tc>
                <a:tc>
                  <a:txBody>
                    <a:bodyPr/>
                    <a:lstStyle/>
                    <a:p>
                      <a:pPr algn="r"/>
                      <a:r>
                        <a:rPr lang="fr-FR">
                          <a:effectLst/>
                        </a:rPr>
                        <a:t>23,814.7</a:t>
                      </a:r>
                    </a:p>
                  </a:txBody>
                  <a:tcPr marL="0" marR="0" marT="0" marB="0" anchor="b">
                    <a:lnL>
                      <a:noFill/>
                    </a:lnL>
                    <a:lnR>
                      <a:noFill/>
                    </a:lnR>
                    <a:lnT>
                      <a:noFill/>
                    </a:lnT>
                    <a:lnB>
                      <a:noFill/>
                    </a:lnB>
                    <a:solidFill>
                      <a:srgbClr val="FFFFFF"/>
                    </a:solidFill>
                  </a:tcPr>
                </a:tc>
                <a:tc>
                  <a:txBody>
                    <a:bodyPr/>
                    <a:lstStyle/>
                    <a:p>
                      <a:pPr algn="r"/>
                      <a:r>
                        <a:rPr lang="fr-FR">
                          <a:effectLst/>
                        </a:rPr>
                        <a:t>1.5</a:t>
                      </a:r>
                    </a:p>
                  </a:txBody>
                  <a:tcPr marL="0" marR="0" marT="0" marB="0" anchor="b">
                    <a:lnL>
                      <a:noFill/>
                    </a:lnL>
                    <a:lnR>
                      <a:noFill/>
                    </a:lnR>
                    <a:lnT>
                      <a:noFill/>
                    </a:lnT>
                    <a:lnB>
                      <a:noFill/>
                    </a:lnB>
                    <a:solidFill>
                      <a:srgbClr val="FFFFFF"/>
                    </a:solidFill>
                  </a:tcPr>
                </a:tc>
                <a:tc>
                  <a:txBody>
                    <a:bodyPr/>
                    <a:lstStyle/>
                    <a:p>
                      <a:pPr algn="r"/>
                      <a:r>
                        <a:rPr lang="fr-FR">
                          <a:effectLst/>
                        </a:rPr>
                        <a:t>13,490.6</a:t>
                      </a:r>
                    </a:p>
                  </a:txBody>
                  <a:tcPr marL="0" marR="0" marT="0" marB="0" anchor="b">
                    <a:lnL>
                      <a:noFill/>
                    </a:lnL>
                    <a:lnR>
                      <a:noFill/>
                    </a:lnR>
                    <a:lnT>
                      <a:noFill/>
                    </a:lnT>
                    <a:lnB>
                      <a:noFill/>
                    </a:lnB>
                    <a:solidFill>
                      <a:srgbClr val="FFFFFF"/>
                    </a:solidFill>
                  </a:tcPr>
                </a:tc>
                <a:tc>
                  <a:txBody>
                    <a:bodyPr/>
                    <a:lstStyle/>
                    <a:p>
                      <a:pPr algn="r"/>
                      <a:r>
                        <a:rPr lang="fr-FR">
                          <a:effectLst/>
                        </a:rPr>
                        <a:t>1.1</a:t>
                      </a:r>
                    </a:p>
                  </a:txBody>
                  <a:tcPr marL="0" marR="0" marT="0" marB="0" anchor="b">
                    <a:lnL>
                      <a:noFill/>
                    </a:lnL>
                    <a:lnR>
                      <a:noFill/>
                    </a:lnR>
                    <a:lnT>
                      <a:noFill/>
                    </a:lnT>
                    <a:lnB>
                      <a:noFill/>
                    </a:lnB>
                    <a:solidFill>
                      <a:srgbClr val="FFFFFF"/>
                    </a:solidFill>
                  </a:tcPr>
                </a:tc>
              </a:tr>
              <a:tr h="0">
                <a:tc>
                  <a:txBody>
                    <a:bodyPr/>
                    <a:lstStyle/>
                    <a:p>
                      <a:r>
                        <a:rPr lang="fr-FR">
                          <a:effectLst/>
                        </a:rPr>
                        <a:t>Others</a:t>
                      </a:r>
                    </a:p>
                  </a:txBody>
                  <a:tcPr marL="0" marR="0" marT="0" marB="0" anchor="b">
                    <a:lnL>
                      <a:noFill/>
                    </a:lnL>
                    <a:lnR>
                      <a:noFill/>
                    </a:lnR>
                    <a:lnT>
                      <a:noFill/>
                    </a:lnT>
                    <a:lnB>
                      <a:noFill/>
                    </a:lnB>
                    <a:solidFill>
                      <a:srgbClr val="FFFFFF"/>
                    </a:solidFill>
                  </a:tcPr>
                </a:tc>
                <a:tc>
                  <a:txBody>
                    <a:bodyPr/>
                    <a:lstStyle/>
                    <a:p>
                      <a:pPr algn="r"/>
                      <a:r>
                        <a:rPr lang="fr-FR">
                          <a:effectLst/>
                        </a:rPr>
                        <a:t>488,569.3</a:t>
                      </a:r>
                    </a:p>
                  </a:txBody>
                  <a:tcPr marL="0" marR="0" marT="0" marB="0" anchor="b">
                    <a:lnL>
                      <a:noFill/>
                    </a:lnL>
                    <a:lnR>
                      <a:noFill/>
                    </a:lnR>
                    <a:lnT>
                      <a:noFill/>
                    </a:lnT>
                    <a:lnB>
                      <a:noFill/>
                    </a:lnB>
                    <a:solidFill>
                      <a:srgbClr val="FFFFFF"/>
                    </a:solidFill>
                  </a:tcPr>
                </a:tc>
                <a:tc>
                  <a:txBody>
                    <a:bodyPr/>
                    <a:lstStyle/>
                    <a:p>
                      <a:pPr algn="r"/>
                      <a:r>
                        <a:rPr lang="fr-FR">
                          <a:effectLst/>
                        </a:rPr>
                        <a:t>30.6</a:t>
                      </a:r>
                    </a:p>
                  </a:txBody>
                  <a:tcPr marL="0" marR="0" marT="0" marB="0" anchor="b">
                    <a:lnL>
                      <a:noFill/>
                    </a:lnL>
                    <a:lnR>
                      <a:noFill/>
                    </a:lnR>
                    <a:lnT>
                      <a:noFill/>
                    </a:lnT>
                    <a:lnB>
                      <a:noFill/>
                    </a:lnB>
                    <a:solidFill>
                      <a:srgbClr val="FFFFFF"/>
                    </a:solidFill>
                  </a:tcPr>
                </a:tc>
                <a:tc>
                  <a:txBody>
                    <a:bodyPr/>
                    <a:lstStyle/>
                    <a:p>
                      <a:pPr algn="r"/>
                      <a:r>
                        <a:rPr lang="fr-FR">
                          <a:effectLst/>
                        </a:rPr>
                        <a:t>199,617.2</a:t>
                      </a:r>
                    </a:p>
                  </a:txBody>
                  <a:tcPr marL="0" marR="0" marT="0" marB="0" anchor="b">
                    <a:lnL>
                      <a:noFill/>
                    </a:lnL>
                    <a:lnR>
                      <a:noFill/>
                    </a:lnR>
                    <a:lnT>
                      <a:noFill/>
                    </a:lnT>
                    <a:lnB>
                      <a:noFill/>
                    </a:lnB>
                    <a:solidFill>
                      <a:srgbClr val="FFFFFF"/>
                    </a:solidFill>
                  </a:tcPr>
                </a:tc>
                <a:tc>
                  <a:txBody>
                    <a:bodyPr/>
                    <a:lstStyle/>
                    <a:p>
                      <a:pPr algn="r"/>
                      <a:r>
                        <a:rPr lang="fr-FR">
                          <a:effectLst/>
                        </a:rPr>
                        <a:t>16.5</a:t>
                      </a:r>
                    </a:p>
                  </a:txBody>
                  <a:tcPr marL="0" marR="0" marT="0" marB="0" anchor="b">
                    <a:lnL>
                      <a:noFill/>
                    </a:lnL>
                    <a:lnR>
                      <a:noFill/>
                    </a:lnR>
                    <a:lnT>
                      <a:noFill/>
                    </a:lnT>
                    <a:lnB>
                      <a:noFill/>
                    </a:lnB>
                    <a:solidFill>
                      <a:srgbClr val="FFFFFF"/>
                    </a:solidFill>
                  </a:tcPr>
                </a:tc>
              </a:tr>
              <a:tr h="0">
                <a:tc>
                  <a:txBody>
                    <a:bodyPr/>
                    <a:lstStyle/>
                    <a:p>
                      <a:r>
                        <a:rPr lang="fr-FR" b="1">
                          <a:effectLst/>
                        </a:rPr>
                        <a:t>Total</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a:effectLst/>
                        </a:rPr>
                        <a:t>1,596,802.4</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a:effectLst/>
                        </a:rPr>
                        <a:t>100.0</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a:effectLst/>
                        </a:rPr>
                        <a:t>1,211,239.6</a:t>
                      </a:r>
                      <a:endParaRPr lang="fr-FR">
                        <a:effectLst/>
                      </a:endParaRPr>
                    </a:p>
                  </a:txBody>
                  <a:tcPr marL="0" marR="0" marT="0" marB="0" anchor="b">
                    <a:lnL>
                      <a:noFill/>
                    </a:lnL>
                    <a:lnR>
                      <a:noFill/>
                    </a:lnR>
                    <a:lnT>
                      <a:noFill/>
                    </a:lnT>
                    <a:lnB>
                      <a:noFill/>
                    </a:lnB>
                    <a:solidFill>
                      <a:srgbClr val="FFFFFF"/>
                    </a:solidFill>
                  </a:tcPr>
                </a:tc>
                <a:tc>
                  <a:txBody>
                    <a:bodyPr/>
                    <a:lstStyle/>
                    <a:p>
                      <a:pPr algn="r"/>
                      <a:r>
                        <a:rPr lang="fr-FR" b="1" dirty="0">
                          <a:effectLst/>
                        </a:rPr>
                        <a:t>100.0</a:t>
                      </a:r>
                      <a:endParaRPr lang="fr-FR" dirty="0">
                        <a:effectLst/>
                      </a:endParaRPr>
                    </a:p>
                  </a:txBody>
                  <a:tcPr marL="0" marR="0" marT="0" marB="0" anchor="b">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321104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Aucun de nos aînés n’avait prévu la révolution numérique</a:t>
            </a:r>
            <a:endParaRPr lang="fr-FR" dirty="0"/>
          </a:p>
        </p:txBody>
      </p:sp>
      <p:sp>
        <p:nvSpPr>
          <p:cNvPr id="3" name="Espace réservé du contenu 2"/>
          <p:cNvSpPr>
            <a:spLocks noGrp="1"/>
          </p:cNvSpPr>
          <p:nvPr>
            <p:ph idx="1"/>
          </p:nvPr>
        </p:nvSpPr>
        <p:spPr/>
        <p:txBody>
          <a:bodyPr/>
          <a:lstStyle/>
          <a:p>
            <a:endParaRPr lang="fr-FR"/>
          </a:p>
        </p:txBody>
      </p:sp>
      <p:grpSp>
        <p:nvGrpSpPr>
          <p:cNvPr id="7" name="Groupe 6"/>
          <p:cNvGrpSpPr/>
          <p:nvPr/>
        </p:nvGrpSpPr>
        <p:grpSpPr>
          <a:xfrm>
            <a:off x="1907704" y="1484784"/>
            <a:ext cx="5184576" cy="4797152"/>
            <a:chOff x="1907704" y="1484784"/>
            <a:chExt cx="5184576" cy="4797152"/>
          </a:xfrm>
        </p:grpSpPr>
        <p:pic>
          <p:nvPicPr>
            <p:cNvPr id="4" name="Picture 4"/>
            <p:cNvPicPr>
              <a:picLocks noChangeAspect="1" noChangeArrowheads="1"/>
            </p:cNvPicPr>
            <p:nvPr/>
          </p:nvPicPr>
          <p:blipFill>
            <a:blip r:embed="rId2" cstate="print"/>
            <a:srcRect t="13401"/>
            <a:stretch>
              <a:fillRect/>
            </a:stretch>
          </p:blipFill>
          <p:spPr bwMode="auto">
            <a:xfrm>
              <a:off x="1907704" y="1628800"/>
              <a:ext cx="5061222" cy="4653136"/>
            </a:xfrm>
            <a:prstGeom prst="rect">
              <a:avLst/>
            </a:prstGeom>
            <a:noFill/>
            <a:ln w="9525">
              <a:noFill/>
              <a:miter lim="800000"/>
              <a:headEnd/>
              <a:tailEnd/>
            </a:ln>
          </p:spPr>
        </p:pic>
        <p:sp>
          <p:nvSpPr>
            <p:cNvPr id="5" name="Rectangle 4"/>
            <p:cNvSpPr/>
            <p:nvPr/>
          </p:nvSpPr>
          <p:spPr>
            <a:xfrm>
              <a:off x="6300192" y="1484784"/>
              <a:ext cx="79208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300192" y="4221088"/>
              <a:ext cx="792088" cy="1944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fontAlgn="base">
              <a:spcAft>
                <a:spcPct val="0"/>
              </a:spcAft>
            </a:pPr>
            <a:r>
              <a:rPr lang="fr-FR" b="1" dirty="0">
                <a:solidFill>
                  <a:srgbClr val="000000"/>
                </a:solidFill>
                <a:latin typeface="Verdana" pitchFamily="34" charset="0"/>
              </a:rPr>
              <a:t/>
            </a:r>
            <a:br>
              <a:rPr lang="fr-FR" b="1" dirty="0">
                <a:solidFill>
                  <a:srgbClr val="000000"/>
                </a:solidFill>
                <a:latin typeface="Verdana" pitchFamily="34" charset="0"/>
              </a:rPr>
            </a:br>
            <a:r>
              <a:rPr lang="fr-FR" sz="3100" b="1" dirty="0" err="1">
                <a:solidFill>
                  <a:srgbClr val="000000"/>
                </a:solidFill>
                <a:latin typeface="Verdana" pitchFamily="34" charset="0"/>
              </a:rPr>
              <a:t>Worldwide</a:t>
            </a:r>
            <a:r>
              <a:rPr lang="fr-FR" sz="3100" b="1" dirty="0">
                <a:solidFill>
                  <a:srgbClr val="000000"/>
                </a:solidFill>
                <a:latin typeface="Verdana" pitchFamily="34" charset="0"/>
              </a:rPr>
              <a:t> Mobile </a:t>
            </a:r>
            <a:r>
              <a:rPr lang="fr-FR" sz="3100" b="1" dirty="0" err="1">
                <a:solidFill>
                  <a:srgbClr val="000000"/>
                </a:solidFill>
                <a:latin typeface="Verdana" pitchFamily="34" charset="0"/>
              </a:rPr>
              <a:t>Device</a:t>
            </a:r>
            <a:r>
              <a:rPr lang="fr-FR" sz="3100" b="1" dirty="0">
                <a:solidFill>
                  <a:srgbClr val="000000"/>
                </a:solidFill>
                <a:latin typeface="Verdana" pitchFamily="34" charset="0"/>
              </a:rPr>
              <a:t> Sales to End </a:t>
            </a:r>
            <a:r>
              <a:rPr lang="fr-FR" sz="3100" b="1" dirty="0" err="1">
                <a:solidFill>
                  <a:srgbClr val="000000"/>
                </a:solidFill>
                <a:latin typeface="Verdana" pitchFamily="34" charset="0"/>
              </a:rPr>
              <a:t>Users</a:t>
            </a:r>
            <a:r>
              <a:rPr lang="fr-FR" sz="3100" b="1" dirty="0">
                <a:solidFill>
                  <a:srgbClr val="000000"/>
                </a:solidFill>
                <a:latin typeface="Verdana" pitchFamily="34" charset="0"/>
              </a:rPr>
              <a:t> in </a:t>
            </a:r>
            <a:r>
              <a:rPr lang="fr-FR" sz="3100" b="1" dirty="0" smtClean="0">
                <a:solidFill>
                  <a:srgbClr val="000000"/>
                </a:solidFill>
                <a:latin typeface="Verdana" pitchFamily="34" charset="0"/>
              </a:rPr>
              <a:t>2012 </a:t>
            </a:r>
            <a:r>
              <a:rPr lang="fr-FR" sz="3100" b="1" dirty="0">
                <a:solidFill>
                  <a:srgbClr val="000000"/>
                </a:solidFill>
                <a:latin typeface="Verdana" pitchFamily="34" charset="0"/>
              </a:rPr>
              <a:t>(</a:t>
            </a:r>
            <a:r>
              <a:rPr lang="fr-FR" sz="3100" b="1" dirty="0" err="1">
                <a:solidFill>
                  <a:srgbClr val="000000"/>
                </a:solidFill>
                <a:latin typeface="Verdana" pitchFamily="34" charset="0"/>
              </a:rPr>
              <a:t>Thousands</a:t>
            </a:r>
            <a:r>
              <a:rPr lang="fr-FR" sz="3100" b="1" dirty="0">
                <a:solidFill>
                  <a:srgbClr val="000000"/>
                </a:solidFill>
                <a:latin typeface="Verdana" pitchFamily="34" charset="0"/>
              </a:rPr>
              <a:t> of </a:t>
            </a:r>
            <a:r>
              <a:rPr lang="fr-FR" sz="3100" b="1" dirty="0" err="1">
                <a:solidFill>
                  <a:srgbClr val="000000"/>
                </a:solidFill>
                <a:latin typeface="Verdana" pitchFamily="34" charset="0"/>
              </a:rPr>
              <a:t>Units</a:t>
            </a:r>
            <a:r>
              <a:rPr lang="fr-FR" sz="3100" b="1" dirty="0">
                <a:solidFill>
                  <a:srgbClr val="000000"/>
                </a:solidFill>
                <a:latin typeface="Verdana" pitchFamily="34" charset="0"/>
              </a:rPr>
              <a:t>)</a:t>
            </a:r>
            <a:r>
              <a:rPr lang="fr-FR" sz="4900" dirty="0">
                <a:latin typeface="Arial" pitchFamily="34" charset="0"/>
              </a:rPr>
              <a:t/>
            </a:r>
            <a:br>
              <a:rPr lang="fr-FR" sz="4900" dirty="0">
                <a:latin typeface="Arial" pitchFamily="34" charset="0"/>
              </a:rPr>
            </a:br>
            <a:r>
              <a:rPr lang="fr-FR" sz="3100" dirty="0">
                <a:solidFill>
                  <a:srgbClr val="000000"/>
                </a:solidFill>
                <a:latin typeface="Verdana" pitchFamily="34" charset="0"/>
              </a:rPr>
              <a:t>Source: Gartner (</a:t>
            </a:r>
            <a:r>
              <a:rPr lang="fr-FR" sz="3100" dirty="0" err="1">
                <a:solidFill>
                  <a:srgbClr val="000000"/>
                </a:solidFill>
                <a:latin typeface="Verdana" pitchFamily="34" charset="0"/>
              </a:rPr>
              <a:t>February</a:t>
            </a:r>
            <a:r>
              <a:rPr lang="fr-FR" sz="3100" dirty="0">
                <a:solidFill>
                  <a:srgbClr val="000000"/>
                </a:solidFill>
                <a:latin typeface="Verdana" pitchFamily="34" charset="0"/>
              </a:rPr>
              <a:t> </a:t>
            </a:r>
            <a:r>
              <a:rPr lang="fr-FR" sz="3100" dirty="0" smtClean="0">
                <a:solidFill>
                  <a:srgbClr val="000000"/>
                </a:solidFill>
                <a:latin typeface="Verdana" pitchFamily="34" charset="0"/>
              </a:rPr>
              <a:t>2013)</a:t>
            </a:r>
            <a:r>
              <a:rPr lang="fr-FR" sz="7300" dirty="0">
                <a:latin typeface="Arial" pitchFamily="34" charset="0"/>
              </a:rPr>
              <a:t/>
            </a:r>
            <a:br>
              <a:rPr lang="fr-FR" sz="7300" dirty="0">
                <a:latin typeface="Arial" pitchFamily="34" charset="0"/>
              </a:rPr>
            </a:br>
            <a:endParaRPr lang="fr-FR" sz="3100" dirty="0"/>
          </a:p>
        </p:txBody>
      </p:sp>
      <p:sp>
        <p:nvSpPr>
          <p:cNvPr id="5" name="Rectangle 1"/>
          <p:cNvSpPr>
            <a:spLocks noChangeArrowheads="1"/>
          </p:cNvSpPr>
          <p:nvPr/>
        </p:nvSpPr>
        <p:spPr bwMode="auto">
          <a:xfrm>
            <a:off x="457200" y="18049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smtClean="0">
                <a:ln>
                  <a:noFill/>
                </a:ln>
                <a:solidFill>
                  <a:srgbClr val="000000"/>
                </a:solidFill>
                <a:effectLst/>
                <a:latin typeface="Verdana" pitchFamily="34" charset="0"/>
              </a:rPr>
              <a:t>Table 1</a:t>
            </a:r>
            <a:br>
              <a:rPr kumimoji="0" lang="fr-FR" sz="800" b="1" i="0" u="none" strike="noStrike" cap="none" normalizeH="0" baseline="0" smtClean="0">
                <a:ln>
                  <a:noFill/>
                </a:ln>
                <a:solidFill>
                  <a:srgbClr val="000000"/>
                </a:solidFill>
                <a:effectLst/>
                <a:latin typeface="Verdana" pitchFamily="34" charset="0"/>
              </a:rPr>
            </a:br>
            <a:r>
              <a:rPr kumimoji="0" lang="fr-FR" sz="800" b="1" i="0" u="none" strike="noStrike" cap="none" normalizeH="0" baseline="0" smtClean="0">
                <a:ln>
                  <a:noFill/>
                </a:ln>
                <a:solidFill>
                  <a:srgbClr val="000000"/>
                </a:solidFill>
                <a:effectLst/>
                <a:latin typeface="Verdana" pitchFamily="34" charset="0"/>
              </a:rPr>
              <a:t>Worldwide Mobile Device Sales to End Users in 2010 (Thousands of Units)</a:t>
            </a:r>
            <a:endParaRPr kumimoji="0" lang="fr-FR" sz="11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smtClean="0">
                <a:ln>
                  <a:noFill/>
                </a:ln>
                <a:solidFill>
                  <a:srgbClr val="000000"/>
                </a:solidFill>
                <a:effectLst/>
                <a:latin typeface="Verdana" pitchFamily="34" charset="0"/>
              </a:rPr>
              <a:t>Source: Gartner (February 2011)</a:t>
            </a:r>
            <a:endParaRPr kumimoji="0" lang="fr-FR" sz="1800" b="0" i="0" u="none" strike="noStrike" cap="none" normalizeH="0" baseline="0" smtClean="0">
              <a:ln>
                <a:noFill/>
              </a:ln>
              <a:solidFill>
                <a:schemeClr val="tx1"/>
              </a:solidFill>
              <a:effectLst/>
              <a:latin typeface="Arial" pitchFamily="34"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28800"/>
            <a:ext cx="8435280" cy="4964910"/>
          </a:xfrm>
        </p:spPr>
      </p:pic>
    </p:spTree>
    <p:extLst>
      <p:ext uri="{BB962C8B-B14F-4D97-AF65-F5344CB8AC3E}">
        <p14:creationId xmlns:p14="http://schemas.microsoft.com/office/powerpoint/2010/main" val="42756008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357188" y="274638"/>
            <a:ext cx="8429625" cy="1143000"/>
          </a:xfrm>
        </p:spPr>
        <p:txBody>
          <a:bodyPr>
            <a:normAutofit fontScale="90000"/>
          </a:bodyPr>
          <a:lstStyle/>
          <a:p>
            <a:r>
              <a:rPr lang="fr-FR" smtClean="0"/>
              <a:t>Le marché des OS &amp; smartphones en chiffres</a:t>
            </a:r>
          </a:p>
        </p:txBody>
      </p:sp>
      <p:sp>
        <p:nvSpPr>
          <p:cNvPr id="4" name="Espace réservé du numéro de diapositive 3"/>
          <p:cNvSpPr>
            <a:spLocks noGrp="1"/>
          </p:cNvSpPr>
          <p:nvPr>
            <p:ph type="sldNum" sz="quarter" idx="12"/>
          </p:nvPr>
        </p:nvSpPr>
        <p:spPr/>
        <p:txBody>
          <a:bodyPr/>
          <a:lstStyle/>
          <a:p>
            <a:pPr>
              <a:defRPr/>
            </a:pPr>
            <a:fld id="{F2E4AF43-AA24-4CF6-8D59-03C4865A54F4}" type="slidenum">
              <a:rPr lang="fr-FR" smtClean="0"/>
              <a:pPr>
                <a:defRPr/>
              </a:pPr>
              <a:t>61</a:t>
            </a:fld>
            <a:endParaRPr lang="fr-FR"/>
          </a:p>
        </p:txBody>
      </p:sp>
      <p:sp>
        <p:nvSpPr>
          <p:cNvPr id="12292" name="Rectangle 5"/>
          <p:cNvSpPr>
            <a:spLocks noChangeArrowheads="1"/>
          </p:cNvSpPr>
          <p:nvPr/>
        </p:nvSpPr>
        <p:spPr bwMode="auto">
          <a:xfrm>
            <a:off x="6858000" y="5500688"/>
            <a:ext cx="1916113" cy="369887"/>
          </a:xfrm>
          <a:prstGeom prst="rect">
            <a:avLst/>
          </a:prstGeom>
          <a:noFill/>
          <a:ln w="9525">
            <a:noFill/>
            <a:miter lim="800000"/>
            <a:headEnd/>
            <a:tailEnd/>
          </a:ln>
        </p:spPr>
        <p:txBody>
          <a:bodyPr wrap="none">
            <a:spAutoFit/>
          </a:bodyPr>
          <a:lstStyle/>
          <a:p>
            <a:r>
              <a:rPr lang="fr-FR"/>
              <a:t>(Source Gartner)</a:t>
            </a:r>
          </a:p>
        </p:txBody>
      </p:sp>
      <p:pic>
        <p:nvPicPr>
          <p:cNvPr id="12293" name="Espace réservé du contenu 12" descr="marché des OS &amp; smartphones 2008 &amp; 2009.JPG"/>
          <p:cNvPicPr>
            <a:picLocks noGrp="1" noChangeAspect="1"/>
          </p:cNvPicPr>
          <p:nvPr>
            <p:ph idx="1"/>
          </p:nvPr>
        </p:nvPicPr>
        <p:blipFill>
          <a:blip r:embed="rId2" cstate="print"/>
          <a:srcRect/>
          <a:stretch>
            <a:fillRect/>
          </a:stretch>
        </p:blipFill>
        <p:spPr>
          <a:xfrm>
            <a:off x="500063" y="2143125"/>
            <a:ext cx="8243887" cy="3286125"/>
          </a:xfrm>
        </p:spPr>
      </p:pic>
      <p:pic>
        <p:nvPicPr>
          <p:cNvPr id="12294" name="Picture 25"/>
          <p:cNvPicPr>
            <a:picLocks noChangeAspect="1" noChangeArrowheads="1"/>
          </p:cNvPicPr>
          <p:nvPr/>
        </p:nvPicPr>
        <p:blipFill>
          <a:blip r:embed="rId3" cstate="print"/>
          <a:srcRect/>
          <a:stretch>
            <a:fillRect/>
          </a:stretch>
        </p:blipFill>
        <p:spPr bwMode="auto">
          <a:xfrm>
            <a:off x="500063" y="1500188"/>
            <a:ext cx="1214437" cy="379412"/>
          </a:xfrm>
          <a:prstGeom prst="rect">
            <a:avLst/>
          </a:prstGeom>
          <a:noFill/>
          <a:ln w="9525">
            <a:noFill/>
            <a:miter lim="800000"/>
            <a:headEnd/>
            <a:tailEnd/>
          </a:ln>
        </p:spPr>
      </p:pic>
      <p:pic>
        <p:nvPicPr>
          <p:cNvPr id="15" name="Picture 28"/>
          <p:cNvPicPr>
            <a:picLocks noChangeAspect="1" noChangeArrowheads="1"/>
          </p:cNvPicPr>
          <p:nvPr/>
        </p:nvPicPr>
        <p:blipFill>
          <a:blip r:embed="rId4" cstate="print"/>
          <a:srcRect/>
          <a:stretch>
            <a:fillRect/>
          </a:stretch>
        </p:blipFill>
        <p:spPr bwMode="auto">
          <a:xfrm>
            <a:off x="1857375" y="1571625"/>
            <a:ext cx="1000125" cy="222250"/>
          </a:xfrm>
          <a:prstGeom prst="rect">
            <a:avLst/>
          </a:prstGeom>
          <a:noFill/>
          <a:ln w="9525">
            <a:noFill/>
            <a:miter lim="800000"/>
            <a:headEnd/>
            <a:tailEnd/>
          </a:ln>
        </p:spPr>
      </p:pic>
      <p:pic>
        <p:nvPicPr>
          <p:cNvPr id="16" name="Picture 27"/>
          <p:cNvPicPr>
            <a:picLocks noChangeAspect="1" noChangeArrowheads="1"/>
          </p:cNvPicPr>
          <p:nvPr/>
        </p:nvPicPr>
        <p:blipFill>
          <a:blip r:embed="rId5" cstate="print"/>
          <a:srcRect/>
          <a:stretch>
            <a:fillRect/>
          </a:stretch>
        </p:blipFill>
        <p:spPr bwMode="auto">
          <a:xfrm>
            <a:off x="3000375" y="1357313"/>
            <a:ext cx="523875" cy="523875"/>
          </a:xfrm>
          <a:prstGeom prst="rect">
            <a:avLst/>
          </a:prstGeom>
          <a:noFill/>
          <a:ln w="9525">
            <a:noFill/>
            <a:miter lim="800000"/>
            <a:headEnd/>
            <a:tailEnd/>
          </a:ln>
        </p:spPr>
      </p:pic>
      <p:pic>
        <p:nvPicPr>
          <p:cNvPr id="17" name="Picture 23"/>
          <p:cNvPicPr>
            <a:picLocks noChangeAspect="1" noChangeArrowheads="1"/>
          </p:cNvPicPr>
          <p:nvPr/>
        </p:nvPicPr>
        <p:blipFill>
          <a:blip r:embed="rId6" cstate="print"/>
          <a:srcRect/>
          <a:stretch>
            <a:fillRect/>
          </a:stretch>
        </p:blipFill>
        <p:spPr bwMode="auto">
          <a:xfrm>
            <a:off x="6000750" y="1214438"/>
            <a:ext cx="857250" cy="793750"/>
          </a:xfrm>
          <a:prstGeom prst="rect">
            <a:avLst/>
          </a:prstGeom>
          <a:noFill/>
          <a:ln w="9525">
            <a:noFill/>
            <a:miter lim="800000"/>
            <a:headEnd/>
            <a:tailEnd/>
          </a:ln>
        </p:spPr>
      </p:pic>
      <p:pic>
        <p:nvPicPr>
          <p:cNvPr id="18" name="Picture 26"/>
          <p:cNvPicPr>
            <a:picLocks noChangeAspect="1" noChangeArrowheads="1"/>
          </p:cNvPicPr>
          <p:nvPr/>
        </p:nvPicPr>
        <p:blipFill>
          <a:blip r:embed="rId7" cstate="print"/>
          <a:srcRect/>
          <a:stretch>
            <a:fillRect/>
          </a:stretch>
        </p:blipFill>
        <p:spPr bwMode="auto">
          <a:xfrm>
            <a:off x="7286625" y="1428750"/>
            <a:ext cx="428625" cy="428625"/>
          </a:xfrm>
          <a:prstGeom prst="rect">
            <a:avLst/>
          </a:prstGeom>
          <a:noFill/>
          <a:ln w="9525">
            <a:noFill/>
            <a:miter lim="800000"/>
            <a:headEnd/>
            <a:tailEnd/>
          </a:ln>
        </p:spPr>
      </p:pic>
      <p:pic>
        <p:nvPicPr>
          <p:cNvPr id="11" name="Picture 2" descr="C:\Users\Robin\Desktop\200px-Palm_logo.jpg"/>
          <p:cNvPicPr>
            <a:picLocks noChangeAspect="1" noChangeArrowheads="1"/>
          </p:cNvPicPr>
          <p:nvPr/>
        </p:nvPicPr>
        <p:blipFill>
          <a:blip r:embed="rId8" cstate="print"/>
          <a:srcRect/>
          <a:stretch>
            <a:fillRect/>
          </a:stretch>
        </p:blipFill>
        <p:spPr bwMode="auto">
          <a:xfrm>
            <a:off x="8100392" y="1268760"/>
            <a:ext cx="661193" cy="661193"/>
          </a:xfrm>
          <a:prstGeom prst="rect">
            <a:avLst/>
          </a:prstGeom>
          <a:noFill/>
          <a:ln w="9525">
            <a:noFill/>
            <a:miter lim="800000"/>
            <a:headEnd/>
            <a:tailEnd/>
          </a:ln>
        </p:spPr>
      </p:pic>
    </p:spTree>
    <p:extLst>
      <p:ext uri="{BB962C8B-B14F-4D97-AF65-F5344CB8AC3E}">
        <p14:creationId xmlns:p14="http://schemas.microsoft.com/office/powerpoint/2010/main" val="18038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0.0309 0.04213 C -0.02396 -0.03611 0.06424 -0.08588 0.16424 -0.06921 C 0.26476 -0.05231 0.33976 0.02524 0.33247 0.10324 C 0.325 0.18102 0.23785 0.23102 0.1375 0.21412 C 0.03733 0.19723 -0.03854 0.12014 -0.0309 0.04213 Z " pathEditMode="relative" rAng="0" ptsTypes="fffff">
                                      <p:cBhvr>
                                        <p:cTn id="6" dur="5000" fill="hold"/>
                                        <p:tgtEl>
                                          <p:spTgt spid="15"/>
                                        </p:tgtEl>
                                        <p:attrNameLst>
                                          <p:attrName>ppt_x</p:attrName>
                                          <p:attrName>ppt_y</p:attrName>
                                        </p:attrNameLst>
                                      </p:cBhvr>
                                      <p:rCtr x="181" y="30"/>
                                    </p:animMotion>
                                  </p:childTnLst>
                                </p:cTn>
                              </p:par>
                              <p:par>
                                <p:cTn id="7" presetID="1" presetClass="path" presetSubtype="0" repeatCount="indefinite" accel="50000" decel="50000" fill="hold" nodeType="withEffect">
                                  <p:stCondLst>
                                    <p:cond delay="0"/>
                                  </p:stCondLst>
                                  <p:childTnLst>
                                    <p:animMotion origin="layout" path="M -0.00139 0.03472 C -0.10139 0.03472 -0.18282 -0.02894 -0.18282 -0.10764 C -0.18282 -0.18611 -0.10139 -0.25 -0.00139 -0.25 C 0.09843 -0.25 0.17951 -0.18611 0.17951 -0.10764 C 0.17951 -0.02894 0.09843 0.03472 -0.00139 0.03472 Z " pathEditMode="relative" rAng="0" ptsTypes="fffff">
                                      <p:cBhvr>
                                        <p:cTn id="8" dur="5000" fill="hold"/>
                                        <p:tgtEl>
                                          <p:spTgt spid="16"/>
                                        </p:tgtEl>
                                        <p:attrNameLst>
                                          <p:attrName>ppt_x</p:attrName>
                                          <p:attrName>ppt_y</p:attrName>
                                        </p:attrNameLst>
                                      </p:cBhvr>
                                      <p:rCtr x="0" y="-142"/>
                                    </p:animMotion>
                                  </p:childTnLst>
                                </p:cTn>
                              </p:par>
                            </p:childTnLst>
                          </p:cTn>
                        </p:par>
                        <p:par>
                          <p:cTn id="9" fill="hold">
                            <p:stCondLst>
                              <p:cond delay="5000"/>
                            </p:stCondLst>
                            <p:childTnLst>
                              <p:par>
                                <p:cTn id="10" presetID="1" presetClass="path" presetSubtype="0" repeatCount="indefinite" accel="50000" decel="50000" fill="hold" nodeType="afterEffect">
                                  <p:stCondLst>
                                    <p:cond delay="0"/>
                                  </p:stCondLst>
                                  <p:childTnLst>
                                    <p:animMotion origin="layout" path="M -0.01805 -0.01851 C 0.08056 -0.01851 0.16077 0.04005 0.16077 0.11274 C 0.16077 0.18496 0.08056 0.24399 -0.01805 0.24399 C -0.11684 0.24399 -0.19687 0.18496 -0.19687 0.11274 C -0.19687 0.04005 -0.11684 -0.01851 -0.01805 -0.01851 Z " pathEditMode="relative" rAng="0" ptsTypes="fffff">
                                      <p:cBhvr>
                                        <p:cTn id="11" dur="5000" fill="hold"/>
                                        <p:tgtEl>
                                          <p:spTgt spid="17"/>
                                        </p:tgtEl>
                                        <p:attrNameLst>
                                          <p:attrName>ppt_x</p:attrName>
                                          <p:attrName>ppt_y</p:attrName>
                                        </p:attrNameLst>
                                      </p:cBhvr>
                                      <p:rCtr x="0" y="131"/>
                                    </p:animMotion>
                                  </p:childTnLst>
                                </p:cTn>
                              </p:par>
                              <p:par>
                                <p:cTn id="12" presetID="1" presetClass="path" presetSubtype="0" repeatCount="indefinite" accel="50000" decel="50000" fill="hold" nodeType="withEffect">
                                  <p:stCondLst>
                                    <p:cond delay="0"/>
                                  </p:stCondLst>
                                  <p:childTnLst>
                                    <p:animMotion origin="layout" path="M 0.02674 -0.01412 C 0.01632 0.06111 -0.06909 0.10254 -0.16284 0.07824 C -0.25642 0.05324 -0.32205 -0.0294 -0.31076 -0.10556 C -0.29896 -0.18264 -0.21389 -0.22292 -0.12066 -0.19723 C -0.02673 -0.17199 0.04011 -0.08912 0.02674 -0.01412 Z " pathEditMode="relative" rAng="0" ptsTypes="fffff">
                                      <p:cBhvr>
                                        <p:cTn id="13" dur="5000" fill="hold"/>
                                        <p:tgtEl>
                                          <p:spTgt spid="18"/>
                                        </p:tgtEl>
                                        <p:attrNameLst>
                                          <p:attrName>ppt_x</p:attrName>
                                          <p:attrName>ppt_y</p:attrName>
                                        </p:attrNameLst>
                                      </p:cBhvr>
                                      <p:rCtr x="-16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357188" y="274638"/>
            <a:ext cx="8429625" cy="1143000"/>
          </a:xfrm>
        </p:spPr>
        <p:txBody>
          <a:bodyPr>
            <a:normAutofit fontScale="90000"/>
          </a:bodyPr>
          <a:lstStyle/>
          <a:p>
            <a:r>
              <a:rPr lang="fr-FR" dirty="0" smtClean="0"/>
              <a:t>Le marché des OS &amp; </a:t>
            </a:r>
            <a:r>
              <a:rPr lang="fr-FR" dirty="0" err="1" smtClean="0"/>
              <a:t>smartphones</a:t>
            </a:r>
            <a:r>
              <a:rPr lang="fr-FR" dirty="0" smtClean="0"/>
              <a:t> en chiffres</a:t>
            </a:r>
          </a:p>
        </p:txBody>
      </p:sp>
      <p:sp>
        <p:nvSpPr>
          <p:cNvPr id="4" name="Espace réservé du numéro de diapositive 3"/>
          <p:cNvSpPr>
            <a:spLocks noGrp="1"/>
          </p:cNvSpPr>
          <p:nvPr>
            <p:ph type="sldNum" sz="quarter" idx="12"/>
          </p:nvPr>
        </p:nvSpPr>
        <p:spPr/>
        <p:txBody>
          <a:bodyPr/>
          <a:lstStyle/>
          <a:p>
            <a:pPr>
              <a:defRPr/>
            </a:pPr>
            <a:fld id="{F2E4AF43-AA24-4CF6-8D59-03C4865A54F4}" type="slidenum">
              <a:rPr lang="fr-FR" smtClean="0"/>
              <a:pPr>
                <a:defRPr/>
              </a:pPr>
              <a:t>62</a:t>
            </a:fld>
            <a:endParaRPr lang="fr-FR"/>
          </a:p>
        </p:txBody>
      </p:sp>
      <p:sp>
        <p:nvSpPr>
          <p:cNvPr id="12292" name="Rectangle 5"/>
          <p:cNvSpPr>
            <a:spLocks noChangeArrowheads="1"/>
          </p:cNvSpPr>
          <p:nvPr/>
        </p:nvSpPr>
        <p:spPr bwMode="auto">
          <a:xfrm>
            <a:off x="6858000" y="5500688"/>
            <a:ext cx="1916113" cy="369887"/>
          </a:xfrm>
          <a:prstGeom prst="rect">
            <a:avLst/>
          </a:prstGeom>
          <a:noFill/>
          <a:ln w="9525">
            <a:noFill/>
            <a:miter lim="800000"/>
            <a:headEnd/>
            <a:tailEnd/>
          </a:ln>
        </p:spPr>
        <p:txBody>
          <a:bodyPr wrap="none">
            <a:spAutoFit/>
          </a:bodyPr>
          <a:lstStyle/>
          <a:p>
            <a:r>
              <a:rPr lang="fr-FR"/>
              <a:t>(Source Gartner)</a:t>
            </a:r>
          </a:p>
        </p:txBody>
      </p:sp>
      <p:pic>
        <p:nvPicPr>
          <p:cNvPr id="12294" name="Picture 25"/>
          <p:cNvPicPr>
            <a:picLocks noChangeAspect="1" noChangeArrowheads="1"/>
          </p:cNvPicPr>
          <p:nvPr/>
        </p:nvPicPr>
        <p:blipFill>
          <a:blip r:embed="rId2" cstate="print"/>
          <a:srcRect/>
          <a:stretch>
            <a:fillRect/>
          </a:stretch>
        </p:blipFill>
        <p:spPr bwMode="auto">
          <a:xfrm>
            <a:off x="500063" y="1500188"/>
            <a:ext cx="1214437" cy="379412"/>
          </a:xfrm>
          <a:prstGeom prst="rect">
            <a:avLst/>
          </a:prstGeom>
          <a:noFill/>
          <a:ln w="9525">
            <a:noFill/>
            <a:miter lim="800000"/>
            <a:headEnd/>
            <a:tailEnd/>
          </a:ln>
        </p:spPr>
      </p:pic>
      <p:pic>
        <p:nvPicPr>
          <p:cNvPr id="15" name="Picture 28"/>
          <p:cNvPicPr>
            <a:picLocks noChangeAspect="1" noChangeArrowheads="1"/>
          </p:cNvPicPr>
          <p:nvPr/>
        </p:nvPicPr>
        <p:blipFill>
          <a:blip r:embed="rId3" cstate="print"/>
          <a:srcRect/>
          <a:stretch>
            <a:fillRect/>
          </a:stretch>
        </p:blipFill>
        <p:spPr bwMode="auto">
          <a:xfrm>
            <a:off x="1857375" y="1571625"/>
            <a:ext cx="1000125" cy="222250"/>
          </a:xfrm>
          <a:prstGeom prst="rect">
            <a:avLst/>
          </a:prstGeom>
          <a:noFill/>
          <a:ln w="9525">
            <a:noFill/>
            <a:miter lim="800000"/>
            <a:headEnd/>
            <a:tailEnd/>
          </a:ln>
        </p:spPr>
      </p:pic>
      <p:pic>
        <p:nvPicPr>
          <p:cNvPr id="16" name="Picture 27"/>
          <p:cNvPicPr>
            <a:picLocks noChangeAspect="1" noChangeArrowheads="1"/>
          </p:cNvPicPr>
          <p:nvPr/>
        </p:nvPicPr>
        <p:blipFill>
          <a:blip r:embed="rId4" cstate="print"/>
          <a:srcRect/>
          <a:stretch>
            <a:fillRect/>
          </a:stretch>
        </p:blipFill>
        <p:spPr bwMode="auto">
          <a:xfrm>
            <a:off x="3000375" y="1357313"/>
            <a:ext cx="523875" cy="523875"/>
          </a:xfrm>
          <a:prstGeom prst="rect">
            <a:avLst/>
          </a:prstGeom>
          <a:noFill/>
          <a:ln w="9525">
            <a:noFill/>
            <a:miter lim="800000"/>
            <a:headEnd/>
            <a:tailEnd/>
          </a:ln>
        </p:spPr>
      </p:pic>
      <p:pic>
        <p:nvPicPr>
          <p:cNvPr id="17" name="Picture 23"/>
          <p:cNvPicPr>
            <a:picLocks noChangeAspect="1" noChangeArrowheads="1"/>
          </p:cNvPicPr>
          <p:nvPr/>
        </p:nvPicPr>
        <p:blipFill>
          <a:blip r:embed="rId5" cstate="print"/>
          <a:srcRect/>
          <a:stretch>
            <a:fillRect/>
          </a:stretch>
        </p:blipFill>
        <p:spPr bwMode="auto">
          <a:xfrm>
            <a:off x="6000750" y="1214438"/>
            <a:ext cx="857250" cy="793750"/>
          </a:xfrm>
          <a:prstGeom prst="rect">
            <a:avLst/>
          </a:prstGeom>
          <a:noFill/>
          <a:ln w="9525">
            <a:noFill/>
            <a:miter lim="800000"/>
            <a:headEnd/>
            <a:tailEnd/>
          </a:ln>
        </p:spPr>
      </p:pic>
      <p:pic>
        <p:nvPicPr>
          <p:cNvPr id="18" name="Picture 26"/>
          <p:cNvPicPr>
            <a:picLocks noChangeAspect="1" noChangeArrowheads="1"/>
          </p:cNvPicPr>
          <p:nvPr/>
        </p:nvPicPr>
        <p:blipFill>
          <a:blip r:embed="rId6" cstate="print"/>
          <a:srcRect/>
          <a:stretch>
            <a:fillRect/>
          </a:stretch>
        </p:blipFill>
        <p:spPr bwMode="auto">
          <a:xfrm>
            <a:off x="7286625" y="1428750"/>
            <a:ext cx="428625" cy="428625"/>
          </a:xfrm>
          <a:prstGeom prst="rect">
            <a:avLst/>
          </a:prstGeom>
          <a:noFill/>
          <a:ln w="9525">
            <a:noFill/>
            <a:miter lim="800000"/>
            <a:headEnd/>
            <a:tailEnd/>
          </a:ln>
        </p:spPr>
      </p:pic>
      <p:pic>
        <p:nvPicPr>
          <p:cNvPr id="11" name="Picture 2" descr="C:\Users\Robin\Desktop\200px-Palm_logo.jpg"/>
          <p:cNvPicPr>
            <a:picLocks noChangeAspect="1" noChangeArrowheads="1"/>
          </p:cNvPicPr>
          <p:nvPr/>
        </p:nvPicPr>
        <p:blipFill>
          <a:blip r:embed="rId7" cstate="print"/>
          <a:srcRect/>
          <a:stretch>
            <a:fillRect/>
          </a:stretch>
        </p:blipFill>
        <p:spPr bwMode="auto">
          <a:xfrm>
            <a:off x="8100392" y="1268760"/>
            <a:ext cx="661193" cy="661193"/>
          </a:xfrm>
          <a:prstGeom prst="rect">
            <a:avLst/>
          </a:prstGeom>
          <a:noFill/>
          <a:ln w="9525">
            <a:noFill/>
            <a:miter lim="800000"/>
            <a:headEnd/>
            <a:tailEnd/>
          </a:ln>
        </p:spPr>
      </p:pic>
      <p:pic>
        <p:nvPicPr>
          <p:cNvPr id="3" name="Espace réservé du contenu 2"/>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500063" y="2276872"/>
            <a:ext cx="8229600" cy="3773111"/>
          </a:xfrm>
        </p:spPr>
      </p:pic>
    </p:spTree>
    <p:extLst>
      <p:ext uri="{BB962C8B-B14F-4D97-AF65-F5344CB8AC3E}">
        <p14:creationId xmlns:p14="http://schemas.microsoft.com/office/powerpoint/2010/main" val="152606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0.0309 0.04213 C -0.02396 -0.03611 0.06424 -0.08588 0.16424 -0.06921 C 0.26476 -0.05231 0.33976 0.02524 0.33247 0.10324 C 0.325 0.18102 0.23785 0.23102 0.1375 0.21412 C 0.03733 0.19723 -0.03854 0.12014 -0.0309 0.04213 Z " pathEditMode="relative" rAng="0" ptsTypes="fffff">
                                      <p:cBhvr>
                                        <p:cTn id="6" dur="5000" fill="hold"/>
                                        <p:tgtEl>
                                          <p:spTgt spid="15"/>
                                        </p:tgtEl>
                                        <p:attrNameLst>
                                          <p:attrName>ppt_x</p:attrName>
                                          <p:attrName>ppt_y</p:attrName>
                                        </p:attrNameLst>
                                      </p:cBhvr>
                                      <p:rCtr x="181" y="30"/>
                                    </p:animMotion>
                                  </p:childTnLst>
                                </p:cTn>
                              </p:par>
                              <p:par>
                                <p:cTn id="7" presetID="1" presetClass="path" presetSubtype="0" repeatCount="indefinite" accel="50000" decel="50000" fill="hold" nodeType="withEffect">
                                  <p:stCondLst>
                                    <p:cond delay="0"/>
                                  </p:stCondLst>
                                  <p:childTnLst>
                                    <p:animMotion origin="layout" path="M -0.00139 0.03472 C -0.10139 0.03472 -0.18282 -0.02894 -0.18282 -0.10764 C -0.18282 -0.18611 -0.10139 -0.25 -0.00139 -0.25 C 0.09843 -0.25 0.17951 -0.18611 0.17951 -0.10764 C 0.17951 -0.02894 0.09843 0.03472 -0.00139 0.03472 Z " pathEditMode="relative" rAng="0" ptsTypes="fffff">
                                      <p:cBhvr>
                                        <p:cTn id="8" dur="5000" fill="hold"/>
                                        <p:tgtEl>
                                          <p:spTgt spid="16"/>
                                        </p:tgtEl>
                                        <p:attrNameLst>
                                          <p:attrName>ppt_x</p:attrName>
                                          <p:attrName>ppt_y</p:attrName>
                                        </p:attrNameLst>
                                      </p:cBhvr>
                                      <p:rCtr x="0" y="-142"/>
                                    </p:animMotion>
                                  </p:childTnLst>
                                </p:cTn>
                              </p:par>
                            </p:childTnLst>
                          </p:cTn>
                        </p:par>
                        <p:par>
                          <p:cTn id="9" fill="hold">
                            <p:stCondLst>
                              <p:cond delay="5000"/>
                            </p:stCondLst>
                            <p:childTnLst>
                              <p:par>
                                <p:cTn id="10" presetID="1" presetClass="path" presetSubtype="0" repeatCount="indefinite" accel="50000" decel="50000" fill="hold" nodeType="afterEffect">
                                  <p:stCondLst>
                                    <p:cond delay="0"/>
                                  </p:stCondLst>
                                  <p:childTnLst>
                                    <p:animMotion origin="layout" path="M -0.01805 -0.01851 C 0.08056 -0.01851 0.16077 0.04005 0.16077 0.11274 C 0.16077 0.18496 0.08056 0.24399 -0.01805 0.24399 C -0.11684 0.24399 -0.19687 0.18496 -0.19687 0.11274 C -0.19687 0.04005 -0.11684 -0.01851 -0.01805 -0.01851 Z " pathEditMode="relative" rAng="0" ptsTypes="fffff">
                                      <p:cBhvr>
                                        <p:cTn id="11" dur="5000" fill="hold"/>
                                        <p:tgtEl>
                                          <p:spTgt spid="17"/>
                                        </p:tgtEl>
                                        <p:attrNameLst>
                                          <p:attrName>ppt_x</p:attrName>
                                          <p:attrName>ppt_y</p:attrName>
                                        </p:attrNameLst>
                                      </p:cBhvr>
                                      <p:rCtr x="0" y="131"/>
                                    </p:animMotion>
                                  </p:childTnLst>
                                </p:cTn>
                              </p:par>
                              <p:par>
                                <p:cTn id="12" presetID="1" presetClass="path" presetSubtype="0" repeatCount="indefinite" accel="50000" decel="50000" fill="hold" nodeType="withEffect">
                                  <p:stCondLst>
                                    <p:cond delay="0"/>
                                  </p:stCondLst>
                                  <p:childTnLst>
                                    <p:animMotion origin="layout" path="M 0.02674 -0.01412 C 0.01632 0.06111 -0.06909 0.10254 -0.16284 0.07824 C -0.25642 0.05324 -0.32205 -0.0294 -0.31076 -0.10556 C -0.29896 -0.18264 -0.21389 -0.22292 -0.12066 -0.19723 C -0.02673 -0.17199 0.04011 -0.08912 0.02674 -0.01412 Z " pathEditMode="relative" rAng="0" ptsTypes="fffff">
                                      <p:cBhvr>
                                        <p:cTn id="13" dur="5000" fill="hold"/>
                                        <p:tgtEl>
                                          <p:spTgt spid="18"/>
                                        </p:tgtEl>
                                        <p:attrNameLst>
                                          <p:attrName>ppt_x</p:attrName>
                                          <p:attrName>ppt_y</p:attrName>
                                        </p:attrNameLst>
                                      </p:cBhvr>
                                      <p:rCtr x="-16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357188" y="274638"/>
            <a:ext cx="8429625" cy="939784"/>
          </a:xfrm>
        </p:spPr>
        <p:txBody>
          <a:bodyPr/>
          <a:lstStyle/>
          <a:p>
            <a:r>
              <a:rPr lang="fr-FR" dirty="0" smtClean="0"/>
              <a:t>Le marché des OS, perspectives…</a:t>
            </a:r>
          </a:p>
        </p:txBody>
      </p:sp>
      <p:pic>
        <p:nvPicPr>
          <p:cNvPr id="13" name="Espace réservé du contenu 12" descr="Le marché des OS mobiles.jpg"/>
          <p:cNvPicPr>
            <a:picLocks noGrp="1" noChangeAspect="1"/>
          </p:cNvPicPr>
          <p:nvPr>
            <p:ph idx="1"/>
          </p:nvPr>
        </p:nvPicPr>
        <p:blipFill>
          <a:blip r:embed="rId2" cstate="print"/>
          <a:stretch>
            <a:fillRect/>
          </a:stretch>
        </p:blipFill>
        <p:spPr>
          <a:xfrm>
            <a:off x="48931" y="1243713"/>
            <a:ext cx="8023531" cy="5536236"/>
          </a:xfrm>
        </p:spPr>
      </p:pic>
      <p:sp>
        <p:nvSpPr>
          <p:cNvPr id="4" name="Espace réservé du numéro de diapositive 3"/>
          <p:cNvSpPr>
            <a:spLocks noGrp="1"/>
          </p:cNvSpPr>
          <p:nvPr>
            <p:ph type="sldNum" sz="quarter" idx="12"/>
          </p:nvPr>
        </p:nvSpPr>
        <p:spPr/>
        <p:txBody>
          <a:bodyPr/>
          <a:lstStyle/>
          <a:p>
            <a:pPr>
              <a:defRPr/>
            </a:pPr>
            <a:fld id="{F2E4AF43-AA24-4CF6-8D59-03C4865A54F4}" type="slidenum">
              <a:rPr lang="fr-FR" smtClean="0"/>
              <a:pPr>
                <a:defRPr/>
              </a:pPr>
              <a:t>63</a:t>
            </a:fld>
            <a:endParaRPr lang="fr-FR"/>
          </a:p>
        </p:txBody>
      </p:sp>
      <p:pic>
        <p:nvPicPr>
          <p:cNvPr id="12294" name="Picture 25"/>
          <p:cNvPicPr>
            <a:picLocks noChangeAspect="1" noChangeArrowheads="1"/>
          </p:cNvPicPr>
          <p:nvPr/>
        </p:nvPicPr>
        <p:blipFill>
          <a:blip r:embed="rId3" cstate="print"/>
          <a:srcRect/>
          <a:stretch>
            <a:fillRect/>
          </a:stretch>
        </p:blipFill>
        <p:spPr bwMode="auto">
          <a:xfrm>
            <a:off x="6000760" y="1714488"/>
            <a:ext cx="1214437" cy="379412"/>
          </a:xfrm>
          <a:prstGeom prst="rect">
            <a:avLst/>
          </a:prstGeom>
          <a:noFill/>
          <a:ln w="9525">
            <a:noFill/>
            <a:miter lim="800000"/>
            <a:headEnd/>
            <a:tailEnd/>
          </a:ln>
        </p:spPr>
      </p:pic>
      <p:pic>
        <p:nvPicPr>
          <p:cNvPr id="15" name="Picture 28"/>
          <p:cNvPicPr>
            <a:picLocks noChangeAspect="1" noChangeArrowheads="1"/>
          </p:cNvPicPr>
          <p:nvPr/>
        </p:nvPicPr>
        <p:blipFill>
          <a:blip r:embed="rId4" cstate="print"/>
          <a:srcRect/>
          <a:stretch>
            <a:fillRect/>
          </a:stretch>
        </p:blipFill>
        <p:spPr bwMode="auto">
          <a:xfrm>
            <a:off x="7858148" y="4000504"/>
            <a:ext cx="1000125" cy="222250"/>
          </a:xfrm>
          <a:prstGeom prst="rect">
            <a:avLst/>
          </a:prstGeom>
          <a:noFill/>
          <a:ln w="9525">
            <a:noFill/>
            <a:miter lim="800000"/>
            <a:headEnd/>
            <a:tailEnd/>
          </a:ln>
        </p:spPr>
      </p:pic>
      <p:pic>
        <p:nvPicPr>
          <p:cNvPr id="16" name="Picture 27"/>
          <p:cNvPicPr>
            <a:picLocks noChangeAspect="1" noChangeArrowheads="1"/>
          </p:cNvPicPr>
          <p:nvPr/>
        </p:nvPicPr>
        <p:blipFill>
          <a:blip r:embed="rId5" cstate="print"/>
          <a:srcRect/>
          <a:stretch>
            <a:fillRect/>
          </a:stretch>
        </p:blipFill>
        <p:spPr bwMode="auto">
          <a:xfrm>
            <a:off x="7643834" y="2928934"/>
            <a:ext cx="523875" cy="523875"/>
          </a:xfrm>
          <a:prstGeom prst="rect">
            <a:avLst/>
          </a:prstGeom>
          <a:noFill/>
          <a:ln w="9525">
            <a:noFill/>
            <a:miter lim="800000"/>
            <a:headEnd/>
            <a:tailEnd/>
          </a:ln>
        </p:spPr>
      </p:pic>
      <p:pic>
        <p:nvPicPr>
          <p:cNvPr id="17" name="Picture 23"/>
          <p:cNvPicPr>
            <a:picLocks noChangeAspect="1" noChangeArrowheads="1"/>
          </p:cNvPicPr>
          <p:nvPr/>
        </p:nvPicPr>
        <p:blipFill>
          <a:blip r:embed="rId6" cstate="print"/>
          <a:srcRect/>
          <a:stretch>
            <a:fillRect/>
          </a:stretch>
        </p:blipFill>
        <p:spPr bwMode="auto">
          <a:xfrm>
            <a:off x="7786710" y="4357694"/>
            <a:ext cx="857250" cy="793750"/>
          </a:xfrm>
          <a:prstGeom prst="rect">
            <a:avLst/>
          </a:prstGeom>
          <a:noFill/>
          <a:ln w="9525">
            <a:noFill/>
            <a:miter lim="800000"/>
            <a:headEnd/>
            <a:tailEnd/>
          </a:ln>
        </p:spPr>
      </p:pic>
      <p:pic>
        <p:nvPicPr>
          <p:cNvPr id="18" name="Picture 26"/>
          <p:cNvPicPr>
            <a:picLocks noChangeAspect="1" noChangeArrowheads="1"/>
          </p:cNvPicPr>
          <p:nvPr/>
        </p:nvPicPr>
        <p:blipFill>
          <a:blip r:embed="rId7" cstate="print"/>
          <a:srcRect/>
          <a:stretch>
            <a:fillRect/>
          </a:stretch>
        </p:blipFill>
        <p:spPr bwMode="auto">
          <a:xfrm>
            <a:off x="7000892" y="2285992"/>
            <a:ext cx="428625" cy="428625"/>
          </a:xfrm>
          <a:prstGeom prst="rect">
            <a:avLst/>
          </a:prstGeom>
          <a:noFill/>
          <a:ln w="9525">
            <a:noFill/>
            <a:miter lim="800000"/>
            <a:headEnd/>
            <a:tailEnd/>
          </a:ln>
        </p:spPr>
      </p:pic>
      <p:pic>
        <p:nvPicPr>
          <p:cNvPr id="11" name="Picture 2" descr="C:\Users\Robin\Desktop\200px-Palm_logo.jpg"/>
          <p:cNvPicPr>
            <a:picLocks noChangeAspect="1" noChangeArrowheads="1"/>
          </p:cNvPicPr>
          <p:nvPr/>
        </p:nvPicPr>
        <p:blipFill>
          <a:blip r:embed="rId8" cstate="print"/>
          <a:srcRect/>
          <a:stretch>
            <a:fillRect/>
          </a:stretch>
        </p:blipFill>
        <p:spPr bwMode="auto">
          <a:xfrm>
            <a:off x="7929586" y="5572140"/>
            <a:ext cx="661193" cy="661193"/>
          </a:xfrm>
          <a:prstGeom prst="rect">
            <a:avLst/>
          </a:prstGeom>
          <a:noFill/>
          <a:ln w="9525">
            <a:noFill/>
            <a:miter lim="800000"/>
            <a:headEnd/>
            <a:tailEnd/>
          </a:ln>
        </p:spPr>
      </p:pic>
    </p:spTree>
    <p:extLst>
      <p:ext uri="{BB962C8B-B14F-4D97-AF65-F5344CB8AC3E}">
        <p14:creationId xmlns:p14="http://schemas.microsoft.com/office/powerpoint/2010/main" val="2922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0.0309 0.04213 C -0.02396 -0.03611 0.06424 -0.08588 0.16424 -0.06921 C 0.26476 -0.05231 0.33976 0.02524 0.33247 0.10324 C 0.325 0.18102 0.23785 0.23102 0.1375 0.21412 C 0.03733 0.19723 -0.03854 0.12014 -0.0309 0.04213 Z " pathEditMode="relative" rAng="0" ptsTypes="fffff">
                                      <p:cBhvr>
                                        <p:cTn id="6" dur="5000" fill="hold"/>
                                        <p:tgtEl>
                                          <p:spTgt spid="15"/>
                                        </p:tgtEl>
                                        <p:attrNameLst>
                                          <p:attrName>ppt_x</p:attrName>
                                          <p:attrName>ppt_y</p:attrName>
                                        </p:attrNameLst>
                                      </p:cBhvr>
                                      <p:rCtr x="181" y="30"/>
                                    </p:animMotion>
                                  </p:childTnLst>
                                </p:cTn>
                              </p:par>
                              <p:par>
                                <p:cTn id="7" presetID="1" presetClass="path" presetSubtype="0" repeatCount="indefinite" accel="50000" decel="50000" fill="hold" nodeType="withEffect">
                                  <p:stCondLst>
                                    <p:cond delay="0"/>
                                  </p:stCondLst>
                                  <p:childTnLst>
                                    <p:animMotion origin="layout" path="M -0.00139 0.03472 C -0.10139 0.03472 -0.18282 -0.02894 -0.18282 -0.10764 C -0.18282 -0.18611 -0.10139 -0.25 -0.00139 -0.25 C 0.09843 -0.25 0.17951 -0.18611 0.17951 -0.10764 C 0.17951 -0.02894 0.09843 0.03472 -0.00139 0.03472 Z " pathEditMode="relative" rAng="0" ptsTypes="fffff">
                                      <p:cBhvr>
                                        <p:cTn id="8" dur="5000" fill="hold"/>
                                        <p:tgtEl>
                                          <p:spTgt spid="16"/>
                                        </p:tgtEl>
                                        <p:attrNameLst>
                                          <p:attrName>ppt_x</p:attrName>
                                          <p:attrName>ppt_y</p:attrName>
                                        </p:attrNameLst>
                                      </p:cBhvr>
                                      <p:rCtr x="0" y="-142"/>
                                    </p:animMotion>
                                  </p:childTnLst>
                                </p:cTn>
                              </p:par>
                            </p:childTnLst>
                          </p:cTn>
                        </p:par>
                        <p:par>
                          <p:cTn id="9" fill="hold">
                            <p:stCondLst>
                              <p:cond delay="5000"/>
                            </p:stCondLst>
                            <p:childTnLst>
                              <p:par>
                                <p:cTn id="10" presetID="1" presetClass="path" presetSubtype="0" repeatCount="indefinite" accel="50000" decel="50000" fill="hold" nodeType="afterEffect">
                                  <p:stCondLst>
                                    <p:cond delay="0"/>
                                  </p:stCondLst>
                                  <p:childTnLst>
                                    <p:animMotion origin="layout" path="M -0.01805 -0.01851 C 0.08056 -0.01851 0.16077 0.04005 0.16077 0.11274 C 0.16077 0.18496 0.08056 0.24399 -0.01805 0.24399 C -0.11684 0.24399 -0.19687 0.18496 -0.19687 0.11274 C -0.19687 0.04005 -0.11684 -0.01851 -0.01805 -0.01851 Z " pathEditMode="relative" rAng="0" ptsTypes="fffff">
                                      <p:cBhvr>
                                        <p:cTn id="11" dur="5000" fill="hold"/>
                                        <p:tgtEl>
                                          <p:spTgt spid="17"/>
                                        </p:tgtEl>
                                        <p:attrNameLst>
                                          <p:attrName>ppt_x</p:attrName>
                                          <p:attrName>ppt_y</p:attrName>
                                        </p:attrNameLst>
                                      </p:cBhvr>
                                      <p:rCtr x="0" y="131"/>
                                    </p:animMotion>
                                  </p:childTnLst>
                                </p:cTn>
                              </p:par>
                              <p:par>
                                <p:cTn id="12" presetID="1" presetClass="path" presetSubtype="0" repeatCount="indefinite" accel="50000" decel="50000" fill="hold" nodeType="withEffect">
                                  <p:stCondLst>
                                    <p:cond delay="0"/>
                                  </p:stCondLst>
                                  <p:childTnLst>
                                    <p:animMotion origin="layout" path="M 0.02674 -0.01412 C 0.01632 0.06111 -0.06909 0.10254 -0.16284 0.07824 C -0.25642 0.05324 -0.32205 -0.0294 -0.31076 -0.10556 C -0.29896 -0.18264 -0.21389 -0.22292 -0.12066 -0.19723 C -0.02673 -0.17199 0.04011 -0.08912 0.02674 -0.01412 Z " pathEditMode="relative" rAng="0" ptsTypes="fffff">
                                      <p:cBhvr>
                                        <p:cTn id="13" dur="5000" fill="hold"/>
                                        <p:tgtEl>
                                          <p:spTgt spid="18"/>
                                        </p:tgtEl>
                                        <p:attrNameLst>
                                          <p:attrName>ppt_x</p:attrName>
                                          <p:attrName>ppt_y</p:attrName>
                                        </p:attrNameLst>
                                      </p:cBhvr>
                                      <p:rCtr x="-16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Documents and Settings\JP\Mes documents\Mes images\parts-de-marche-nokia-3q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42863"/>
            <a:ext cx="49339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3609975"/>
            <a:ext cx="48958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301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95536" y="1844823"/>
            <a:ext cx="7848872" cy="4890451"/>
          </a:xfrm>
          <a:prstGeom prst="rect">
            <a:avLst/>
          </a:prstGeom>
          <a:noFill/>
          <a:ln w="9525">
            <a:noFill/>
            <a:miter lim="800000"/>
            <a:headEnd/>
            <a:tailEnd/>
          </a:ln>
        </p:spPr>
      </p:pic>
      <p:sp>
        <p:nvSpPr>
          <p:cNvPr id="12290" name="Titre 1"/>
          <p:cNvSpPr>
            <a:spLocks noGrp="1"/>
          </p:cNvSpPr>
          <p:nvPr>
            <p:ph type="title"/>
          </p:nvPr>
        </p:nvSpPr>
        <p:spPr>
          <a:xfrm>
            <a:off x="357188" y="274638"/>
            <a:ext cx="8429625" cy="1143000"/>
          </a:xfrm>
        </p:spPr>
        <p:txBody>
          <a:bodyPr>
            <a:normAutofit fontScale="90000"/>
          </a:bodyPr>
          <a:lstStyle/>
          <a:p>
            <a:r>
              <a:rPr lang="fr-FR" smtClean="0"/>
              <a:t>Le marché des OS &amp; smartphones en chiffres</a:t>
            </a:r>
          </a:p>
        </p:txBody>
      </p:sp>
      <p:sp>
        <p:nvSpPr>
          <p:cNvPr id="4" name="Espace réservé du numéro de diapositive 3"/>
          <p:cNvSpPr>
            <a:spLocks noGrp="1"/>
          </p:cNvSpPr>
          <p:nvPr>
            <p:ph type="sldNum" sz="quarter" idx="12"/>
          </p:nvPr>
        </p:nvSpPr>
        <p:spPr/>
        <p:txBody>
          <a:bodyPr/>
          <a:lstStyle/>
          <a:p>
            <a:pPr>
              <a:defRPr/>
            </a:pPr>
            <a:fld id="{F2E4AF43-AA24-4CF6-8D59-03C4865A54F4}" type="slidenum">
              <a:rPr lang="fr-FR" smtClean="0"/>
              <a:pPr>
                <a:defRPr/>
              </a:pPr>
              <a:t>65</a:t>
            </a:fld>
            <a:endParaRPr lang="fr-FR"/>
          </a:p>
        </p:txBody>
      </p:sp>
      <p:pic>
        <p:nvPicPr>
          <p:cNvPr id="12294" name="Picture 25"/>
          <p:cNvPicPr>
            <a:picLocks noChangeAspect="1" noChangeArrowheads="1"/>
          </p:cNvPicPr>
          <p:nvPr/>
        </p:nvPicPr>
        <p:blipFill>
          <a:blip r:embed="rId3" cstate="print"/>
          <a:srcRect/>
          <a:stretch>
            <a:fillRect/>
          </a:stretch>
        </p:blipFill>
        <p:spPr bwMode="auto">
          <a:xfrm>
            <a:off x="5436096" y="1556792"/>
            <a:ext cx="1214437" cy="379412"/>
          </a:xfrm>
          <a:prstGeom prst="rect">
            <a:avLst/>
          </a:prstGeom>
          <a:noFill/>
          <a:ln w="9525">
            <a:noFill/>
            <a:miter lim="800000"/>
            <a:headEnd/>
            <a:tailEnd/>
          </a:ln>
        </p:spPr>
      </p:pic>
      <p:pic>
        <p:nvPicPr>
          <p:cNvPr id="15" name="Picture 28"/>
          <p:cNvPicPr>
            <a:picLocks noChangeAspect="1" noChangeArrowheads="1"/>
          </p:cNvPicPr>
          <p:nvPr/>
        </p:nvPicPr>
        <p:blipFill>
          <a:blip r:embed="rId4" cstate="print"/>
          <a:srcRect/>
          <a:stretch>
            <a:fillRect/>
          </a:stretch>
        </p:blipFill>
        <p:spPr bwMode="auto">
          <a:xfrm>
            <a:off x="3851920" y="1628800"/>
            <a:ext cx="1000125" cy="222250"/>
          </a:xfrm>
          <a:prstGeom prst="rect">
            <a:avLst/>
          </a:prstGeom>
          <a:noFill/>
          <a:ln w="9525">
            <a:noFill/>
            <a:miter lim="800000"/>
            <a:headEnd/>
            <a:tailEnd/>
          </a:ln>
        </p:spPr>
      </p:pic>
      <p:pic>
        <p:nvPicPr>
          <p:cNvPr id="16" name="Picture 27"/>
          <p:cNvPicPr>
            <a:picLocks noChangeAspect="1" noChangeArrowheads="1"/>
          </p:cNvPicPr>
          <p:nvPr/>
        </p:nvPicPr>
        <p:blipFill>
          <a:blip r:embed="rId5" cstate="print"/>
          <a:srcRect/>
          <a:stretch>
            <a:fillRect/>
          </a:stretch>
        </p:blipFill>
        <p:spPr bwMode="auto">
          <a:xfrm>
            <a:off x="899592" y="1340768"/>
            <a:ext cx="523875" cy="523875"/>
          </a:xfrm>
          <a:prstGeom prst="rect">
            <a:avLst/>
          </a:prstGeom>
          <a:noFill/>
          <a:ln w="9525">
            <a:noFill/>
            <a:miter lim="800000"/>
            <a:headEnd/>
            <a:tailEnd/>
          </a:ln>
        </p:spPr>
      </p:pic>
      <p:pic>
        <p:nvPicPr>
          <p:cNvPr id="17" name="Picture 23"/>
          <p:cNvPicPr>
            <a:picLocks noChangeAspect="1" noChangeArrowheads="1"/>
          </p:cNvPicPr>
          <p:nvPr/>
        </p:nvPicPr>
        <p:blipFill>
          <a:blip r:embed="rId6" cstate="print"/>
          <a:srcRect/>
          <a:stretch>
            <a:fillRect/>
          </a:stretch>
        </p:blipFill>
        <p:spPr bwMode="auto">
          <a:xfrm>
            <a:off x="8286750" y="2420888"/>
            <a:ext cx="857250" cy="793750"/>
          </a:xfrm>
          <a:prstGeom prst="rect">
            <a:avLst/>
          </a:prstGeom>
          <a:noFill/>
          <a:ln w="9525">
            <a:noFill/>
            <a:miter lim="800000"/>
            <a:headEnd/>
            <a:tailEnd/>
          </a:ln>
        </p:spPr>
      </p:pic>
      <p:pic>
        <p:nvPicPr>
          <p:cNvPr id="18" name="Picture 26"/>
          <p:cNvPicPr>
            <a:picLocks noChangeAspect="1" noChangeArrowheads="1"/>
          </p:cNvPicPr>
          <p:nvPr/>
        </p:nvPicPr>
        <p:blipFill>
          <a:blip r:embed="rId7" cstate="print"/>
          <a:srcRect/>
          <a:stretch>
            <a:fillRect/>
          </a:stretch>
        </p:blipFill>
        <p:spPr bwMode="auto">
          <a:xfrm>
            <a:off x="2627784" y="1412776"/>
            <a:ext cx="428625" cy="428625"/>
          </a:xfrm>
          <a:prstGeom prst="rect">
            <a:avLst/>
          </a:prstGeom>
          <a:noFill/>
          <a:ln w="9525">
            <a:noFill/>
            <a:miter lim="800000"/>
            <a:headEnd/>
            <a:tailEnd/>
          </a:ln>
        </p:spPr>
      </p:pic>
      <p:pic>
        <p:nvPicPr>
          <p:cNvPr id="13" name="Picture 2" descr="C:\Users\Robin\Desktop\200px-Palm_logo.jpg"/>
          <p:cNvPicPr>
            <a:picLocks noChangeAspect="1" noChangeArrowheads="1"/>
          </p:cNvPicPr>
          <p:nvPr/>
        </p:nvPicPr>
        <p:blipFill>
          <a:blip r:embed="rId8" cstate="print"/>
          <a:srcRect/>
          <a:stretch>
            <a:fillRect/>
          </a:stretch>
        </p:blipFill>
        <p:spPr bwMode="auto">
          <a:xfrm>
            <a:off x="7236296" y="1268760"/>
            <a:ext cx="661193" cy="661193"/>
          </a:xfrm>
          <a:prstGeom prst="rect">
            <a:avLst/>
          </a:prstGeom>
          <a:noFill/>
          <a:ln w="9525">
            <a:noFill/>
            <a:miter lim="800000"/>
            <a:headEnd/>
            <a:tailEnd/>
          </a:ln>
        </p:spPr>
      </p:pic>
    </p:spTree>
    <p:extLst>
      <p:ext uri="{BB962C8B-B14F-4D97-AF65-F5344CB8AC3E}">
        <p14:creationId xmlns:p14="http://schemas.microsoft.com/office/powerpoint/2010/main" val="13080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0.0309 0.04213 C -0.02396 -0.03611 0.06424 -0.08588 0.16424 -0.06921 C 0.26476 -0.05231 0.33976 0.02524 0.33247 0.10324 C 0.325 0.18102 0.23785 0.23102 0.1375 0.21412 C 0.03733 0.19723 -0.03854 0.12014 -0.0309 0.04213 Z " pathEditMode="relative" rAng="0" ptsTypes="fffff">
                                      <p:cBhvr>
                                        <p:cTn id="6" dur="5000" fill="hold"/>
                                        <p:tgtEl>
                                          <p:spTgt spid="15"/>
                                        </p:tgtEl>
                                        <p:attrNameLst>
                                          <p:attrName>ppt_x</p:attrName>
                                          <p:attrName>ppt_y</p:attrName>
                                        </p:attrNameLst>
                                      </p:cBhvr>
                                      <p:rCtr x="181" y="30"/>
                                    </p:animMotion>
                                  </p:childTnLst>
                                </p:cTn>
                              </p:par>
                              <p:par>
                                <p:cTn id="7" presetID="1" presetClass="path" presetSubtype="0" repeatCount="indefinite" accel="50000" decel="50000" fill="hold" nodeType="withEffect">
                                  <p:stCondLst>
                                    <p:cond delay="0"/>
                                  </p:stCondLst>
                                  <p:childTnLst>
                                    <p:animMotion origin="layout" path="M -0.00139 0.03472 C -0.10139 0.03472 -0.18282 -0.02894 -0.18282 -0.10764 C -0.18282 -0.18611 -0.10139 -0.25 -0.00139 -0.25 C 0.09843 -0.25 0.17951 -0.18611 0.17951 -0.10764 C 0.17951 -0.02894 0.09843 0.03472 -0.00139 0.03472 Z " pathEditMode="relative" rAng="0" ptsTypes="fffff">
                                      <p:cBhvr>
                                        <p:cTn id="8" dur="5000" fill="hold"/>
                                        <p:tgtEl>
                                          <p:spTgt spid="16"/>
                                        </p:tgtEl>
                                        <p:attrNameLst>
                                          <p:attrName>ppt_x</p:attrName>
                                          <p:attrName>ppt_y</p:attrName>
                                        </p:attrNameLst>
                                      </p:cBhvr>
                                      <p:rCtr x="0" y="-142"/>
                                    </p:animMotion>
                                  </p:childTnLst>
                                </p:cTn>
                              </p:par>
                            </p:childTnLst>
                          </p:cTn>
                        </p:par>
                        <p:par>
                          <p:cTn id="9" fill="hold">
                            <p:stCondLst>
                              <p:cond delay="5000"/>
                            </p:stCondLst>
                            <p:childTnLst>
                              <p:par>
                                <p:cTn id="10" presetID="1" presetClass="path" presetSubtype="0" repeatCount="indefinite" accel="50000" decel="50000" fill="hold" nodeType="afterEffect">
                                  <p:stCondLst>
                                    <p:cond delay="0"/>
                                  </p:stCondLst>
                                  <p:childTnLst>
                                    <p:animMotion origin="layout" path="M -0.01805 -0.01851 C 0.08056 -0.01851 0.16077 0.04005 0.16077 0.11274 C 0.16077 0.18496 0.08056 0.24399 -0.01805 0.24399 C -0.11684 0.24399 -0.19687 0.18496 -0.19687 0.11274 C -0.19687 0.04005 -0.11684 -0.01851 -0.01805 -0.01851 Z " pathEditMode="relative" rAng="0" ptsTypes="fffff">
                                      <p:cBhvr>
                                        <p:cTn id="11" dur="5000" fill="hold"/>
                                        <p:tgtEl>
                                          <p:spTgt spid="17"/>
                                        </p:tgtEl>
                                        <p:attrNameLst>
                                          <p:attrName>ppt_x</p:attrName>
                                          <p:attrName>ppt_y</p:attrName>
                                        </p:attrNameLst>
                                      </p:cBhvr>
                                      <p:rCtr x="0" y="131"/>
                                    </p:animMotion>
                                  </p:childTnLst>
                                </p:cTn>
                              </p:par>
                              <p:par>
                                <p:cTn id="12" presetID="1" presetClass="path" presetSubtype="0" repeatCount="indefinite" accel="50000" decel="50000" fill="hold" nodeType="withEffect">
                                  <p:stCondLst>
                                    <p:cond delay="0"/>
                                  </p:stCondLst>
                                  <p:childTnLst>
                                    <p:animMotion origin="layout" path="M 0.02674 -0.01412 C 0.01632 0.06111 -0.06909 0.10254 -0.16284 0.07824 C -0.25642 0.05324 -0.32205 -0.0294 -0.31076 -0.10556 C -0.29896 -0.18264 -0.21389 -0.22292 -0.12066 -0.19723 C -0.02673 -0.17199 0.04011 -0.08912 0.02674 -0.01412 Z " pathEditMode="relative" rAng="0" ptsTypes="fffff">
                                      <p:cBhvr>
                                        <p:cTn id="13" dur="5000" fill="hold"/>
                                        <p:tgtEl>
                                          <p:spTgt spid="18"/>
                                        </p:tgtEl>
                                        <p:attrNameLst>
                                          <p:attrName>ppt_x</p:attrName>
                                          <p:attrName>ppt_y</p:attrName>
                                        </p:attrNameLst>
                                      </p:cBhvr>
                                      <p:rCtr x="-16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1"/>
          <p:cNvSpPr>
            <a:spLocks noGrp="1" noChangeArrowheads="1"/>
          </p:cNvSpPr>
          <p:nvPr>
            <p:ph type="body" idx="1"/>
          </p:nvPr>
        </p:nvSpPr>
        <p:spPr>
          <a:xfrm>
            <a:off x="1043608" y="5805264"/>
            <a:ext cx="7358063" cy="794742"/>
          </a:xfrm>
        </p:spPr>
        <p:txBody>
          <a:bodyPr/>
          <a:lstStyle/>
          <a:p>
            <a:pPr marL="0" indent="0" eaLnBrk="1" hangingPunct="1">
              <a:buNone/>
            </a:pPr>
            <a:r>
              <a:rPr lang="en-US" dirty="0" smtClean="0"/>
              <a:t>Q3 2009 (estimations, Strategy Analytics)</a:t>
            </a:r>
          </a:p>
        </p:txBody>
      </p:sp>
      <p:graphicFrame>
        <p:nvGraphicFramePr>
          <p:cNvPr id="159746" name="Group 2"/>
          <p:cNvGraphicFramePr>
            <a:graphicFrameLocks noGrp="1"/>
          </p:cNvGraphicFramePr>
          <p:nvPr/>
        </p:nvGraphicFramePr>
        <p:xfrm>
          <a:off x="0" y="1628800"/>
          <a:ext cx="8749979" cy="3676498"/>
        </p:xfrm>
        <a:graphic>
          <a:graphicData uri="http://schemas.openxmlformats.org/drawingml/2006/table">
            <a:tbl>
              <a:tblPr/>
              <a:tblGrid>
                <a:gridCol w="2916660"/>
                <a:gridCol w="2916659"/>
                <a:gridCol w="2916660"/>
              </a:tblGrid>
              <a:tr h="696381">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smtClean="0">
                          <a:ln>
                            <a:noFill/>
                          </a:ln>
                          <a:solidFill>
                            <a:schemeClr val="tx1"/>
                          </a:solidFill>
                          <a:effectLst/>
                          <a:latin typeface="Gill Sans" charset="0"/>
                          <a:ea typeface="ヒラギノ角ゴ ProN W3" charset="-128"/>
                          <a:sym typeface="Gill Sans" charset="0"/>
                        </a:rPr>
                        <a:t>Fabricant</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smtClean="0">
                          <a:ln>
                            <a:noFill/>
                          </a:ln>
                          <a:solidFill>
                            <a:schemeClr val="tx1"/>
                          </a:solidFill>
                          <a:effectLst/>
                          <a:latin typeface="Gill Sans" charset="0"/>
                          <a:ea typeface="ヒラギノ角ゴ ProN W3" charset="-128"/>
                          <a:sym typeface="Gill Sans" charset="0"/>
                        </a:rPr>
                        <a:t>Part de marché</a:t>
                      </a:r>
                    </a:p>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smtClean="0">
                          <a:ln>
                            <a:noFill/>
                          </a:ln>
                          <a:solidFill>
                            <a:schemeClr val="tx1"/>
                          </a:solidFill>
                          <a:effectLst/>
                          <a:latin typeface="Gill Sans" charset="0"/>
                          <a:ea typeface="ヒラギノ角ゴ ProN W3" charset="-128"/>
                          <a:sym typeface="Gill Sans" charset="0"/>
                        </a:rPr>
                        <a:t>(Mobiles, Monde)</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smtClean="0">
                          <a:ln>
                            <a:noFill/>
                          </a:ln>
                          <a:solidFill>
                            <a:schemeClr val="tx1"/>
                          </a:solidFill>
                          <a:effectLst/>
                          <a:latin typeface="Gill Sans" charset="0"/>
                          <a:ea typeface="ヒラギノ角ゴ ProN W3" charset="-128"/>
                          <a:sym typeface="Gill Sans" charset="0"/>
                        </a:rPr>
                        <a:t>Profits</a:t>
                      </a:r>
                    </a:p>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smtClean="0">
                          <a:ln>
                            <a:noFill/>
                          </a:ln>
                          <a:solidFill>
                            <a:schemeClr val="tx1"/>
                          </a:solidFill>
                          <a:effectLst/>
                          <a:latin typeface="Gill Sans" charset="0"/>
                          <a:ea typeface="ヒラギノ角ゴ ProN W3" charset="-128"/>
                          <a:sym typeface="Gill Sans" charset="0"/>
                        </a:rPr>
                        <a:t>(milliards de $)</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45201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5100" b="0" i="0" u="none" strike="noStrike" cap="none" normalizeH="0" baseline="0" dirty="0" smtClean="0">
                        <a:ln>
                          <a:noFill/>
                        </a:ln>
                        <a:solidFill>
                          <a:schemeClr val="tx1"/>
                        </a:solidFill>
                        <a:effectLst/>
                        <a:latin typeface="Gill Sans" charset="0"/>
                        <a:ea typeface="ヒラギノ角ゴ ProN W3" charset="-128"/>
                        <a:sym typeface="Gill Sans" charset="0"/>
                      </a:endParaRP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8000" b="0" i="0" u="none" strike="noStrike" cap="none" normalizeH="0" baseline="0" dirty="0" smtClean="0">
                          <a:ln>
                            <a:noFill/>
                          </a:ln>
                          <a:solidFill>
                            <a:schemeClr val="tx1"/>
                          </a:solidFill>
                          <a:effectLst/>
                          <a:latin typeface="Gill Sans" charset="0"/>
                          <a:ea typeface="ヒラギノ角ゴ ProN W3" charset="-128"/>
                          <a:sym typeface="Gill Sans" charset="0"/>
                        </a:rPr>
                        <a:t>35%</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4400" b="0" i="0" u="none" strike="noStrike" cap="none" normalizeH="0" baseline="0" dirty="0" smtClean="0">
                          <a:ln>
                            <a:noFill/>
                          </a:ln>
                          <a:solidFill>
                            <a:schemeClr val="tx1"/>
                          </a:solidFill>
                          <a:effectLst/>
                          <a:latin typeface="Gill Sans" charset="0"/>
                          <a:ea typeface="ヒラギノ角ゴ ProN W3" charset="-128"/>
                          <a:sym typeface="Gill Sans" charset="0"/>
                        </a:rPr>
                        <a:t>1,1</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45201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5100" b="0" i="0" u="none" strike="noStrike" cap="none" normalizeH="0" baseline="0" dirty="0" smtClean="0">
                        <a:ln>
                          <a:noFill/>
                        </a:ln>
                        <a:solidFill>
                          <a:schemeClr val="tx1"/>
                        </a:solidFill>
                        <a:effectLst/>
                        <a:latin typeface="Gill Sans" charset="0"/>
                        <a:ea typeface="ヒラギノ角ゴ ProN W3" charset="-128"/>
                        <a:sym typeface="Gill Sans" charset="0"/>
                      </a:endParaRP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smtClean="0">
                          <a:ln>
                            <a:noFill/>
                          </a:ln>
                          <a:solidFill>
                            <a:schemeClr val="tx1"/>
                          </a:solidFill>
                          <a:effectLst/>
                          <a:latin typeface="Gill Sans" charset="0"/>
                          <a:ea typeface="ヒラギノ角ゴ ProN W3" charset="-128"/>
                          <a:sym typeface="Gill Sans" charset="0"/>
                        </a:rPr>
                        <a:t>2,5%</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8000" b="0" i="0" u="none" strike="noStrike" cap="none" normalizeH="0" baseline="0" dirty="0" smtClean="0">
                          <a:ln>
                            <a:noFill/>
                          </a:ln>
                          <a:solidFill>
                            <a:schemeClr val="tx1"/>
                          </a:solidFill>
                          <a:effectLst/>
                          <a:latin typeface="Gill Sans" charset="0"/>
                          <a:ea typeface="ヒラギノ角ゴ ProN W3" charset="-128"/>
                          <a:sym typeface="Gill Sans" charset="0"/>
                        </a:rPr>
                        <a:t>1,6</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Carré corné 3"/>
          <p:cNvSpPr/>
          <p:nvPr/>
        </p:nvSpPr>
        <p:spPr>
          <a:xfrm>
            <a:off x="0" y="0"/>
            <a:ext cx="1357313" cy="1500188"/>
          </a:xfrm>
          <a:prstGeom prst="foldedCorner">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fr-FR"/>
          </a:p>
        </p:txBody>
      </p:sp>
      <p:pic>
        <p:nvPicPr>
          <p:cNvPr id="5" name="Picture 2"/>
          <p:cNvPicPr>
            <a:picLocks noChangeAspect="1" noChangeArrowheads="1"/>
          </p:cNvPicPr>
          <p:nvPr/>
        </p:nvPicPr>
        <p:blipFill>
          <a:blip r:embed="rId2" cstate="print"/>
          <a:srcRect/>
          <a:stretch>
            <a:fillRect/>
          </a:stretch>
        </p:blipFill>
        <p:spPr bwMode="auto">
          <a:xfrm>
            <a:off x="142875" y="71438"/>
            <a:ext cx="857250" cy="1285875"/>
          </a:xfrm>
          <a:prstGeom prst="rect">
            <a:avLst/>
          </a:prstGeom>
          <a:noFill/>
          <a:ln w="9525">
            <a:noFill/>
            <a:miter lim="800000"/>
            <a:headEnd/>
            <a:tailEnd/>
          </a:ln>
        </p:spPr>
      </p:pic>
      <p:pic>
        <p:nvPicPr>
          <p:cNvPr id="6" name="Picture 12"/>
          <p:cNvPicPr>
            <a:picLocks noChangeAspect="1" noChangeArrowheads="1"/>
          </p:cNvPicPr>
          <p:nvPr/>
        </p:nvPicPr>
        <p:blipFill>
          <a:blip r:embed="rId3" cstate="print"/>
          <a:srcRect/>
          <a:stretch>
            <a:fillRect/>
          </a:stretch>
        </p:blipFill>
        <p:spPr bwMode="auto">
          <a:xfrm>
            <a:off x="827584" y="2492896"/>
            <a:ext cx="1313333" cy="1313333"/>
          </a:xfrm>
          <a:prstGeom prst="rect">
            <a:avLst/>
          </a:prstGeom>
          <a:noFill/>
          <a:ln w="9525">
            <a:noFill/>
            <a:miter lim="800000"/>
            <a:headEnd/>
            <a:tailEnd/>
          </a:ln>
        </p:spPr>
      </p:pic>
      <p:pic>
        <p:nvPicPr>
          <p:cNvPr id="7" name="Picture 27"/>
          <p:cNvPicPr>
            <a:picLocks noChangeAspect="1" noChangeArrowheads="1"/>
          </p:cNvPicPr>
          <p:nvPr/>
        </p:nvPicPr>
        <p:blipFill>
          <a:blip r:embed="rId4" cstate="print"/>
          <a:srcRect/>
          <a:stretch>
            <a:fillRect/>
          </a:stretch>
        </p:blipFill>
        <p:spPr bwMode="auto">
          <a:xfrm>
            <a:off x="899592" y="3933056"/>
            <a:ext cx="1224136" cy="1224136"/>
          </a:xfrm>
          <a:prstGeom prst="rect">
            <a:avLst/>
          </a:prstGeom>
          <a:noFill/>
          <a:ln w="9525">
            <a:noFill/>
            <a:miter lim="800000"/>
            <a:headEnd/>
            <a:tailEnd/>
          </a:ln>
        </p:spPr>
      </p:pic>
      <p:sp>
        <p:nvSpPr>
          <p:cNvPr id="9" name="Organigramme : Entrée manuelle 8"/>
          <p:cNvSpPr/>
          <p:nvPr/>
        </p:nvSpPr>
        <p:spPr>
          <a:xfrm>
            <a:off x="4857750" y="0"/>
            <a:ext cx="4000500" cy="1500188"/>
          </a:xfrm>
          <a:prstGeom prst="flowChartManualInput">
            <a:avLst/>
          </a:prstGeom>
        </p:spPr>
        <p:style>
          <a:lnRef idx="3">
            <a:schemeClr val="lt1"/>
          </a:lnRef>
          <a:fillRef idx="1">
            <a:schemeClr val="accent1"/>
          </a:fillRef>
          <a:effectRef idx="1">
            <a:schemeClr val="accent1"/>
          </a:effectRef>
          <a:fontRef idx="minor">
            <a:schemeClr val="lt1"/>
          </a:fontRef>
        </p:style>
        <p:txBody>
          <a:bodyPr anchor="ctr"/>
          <a:lstStyle/>
          <a:p>
            <a:r>
              <a:rPr lang="en-US" dirty="0" smtClean="0"/>
              <a:t>Apple </a:t>
            </a:r>
            <a:r>
              <a:rPr lang="en-US" dirty="0" err="1" smtClean="0"/>
              <a:t>gagne</a:t>
            </a:r>
            <a:r>
              <a:rPr lang="en-US" dirty="0" smtClean="0"/>
              <a:t> 45% de plus </a:t>
            </a:r>
            <a:r>
              <a:rPr lang="en-US" dirty="0" err="1" smtClean="0"/>
              <a:t>que</a:t>
            </a:r>
            <a:r>
              <a:rPr lang="en-US" dirty="0" smtClean="0"/>
              <a:t> Nokia en </a:t>
            </a:r>
            <a:r>
              <a:rPr lang="en-US" dirty="0" err="1" smtClean="0"/>
              <a:t>vendant</a:t>
            </a:r>
            <a:r>
              <a:rPr lang="en-US" dirty="0" smtClean="0"/>
              <a:t> 14 </a:t>
            </a:r>
            <a:r>
              <a:rPr lang="en-US" dirty="0" err="1" smtClean="0"/>
              <a:t>fois</a:t>
            </a:r>
            <a:r>
              <a:rPr lang="en-US" dirty="0" smtClean="0"/>
              <a:t> </a:t>
            </a:r>
            <a:r>
              <a:rPr lang="en-US" dirty="0" err="1" smtClean="0"/>
              <a:t>moins</a:t>
            </a:r>
            <a:r>
              <a:rPr lang="en-US" dirty="0" smtClean="0"/>
              <a:t> de </a:t>
            </a:r>
            <a:r>
              <a:rPr lang="en-US" dirty="0" err="1" smtClean="0"/>
              <a:t>terminaux</a:t>
            </a:r>
            <a:endParaRPr lang="en-US" dirty="0" smtClean="0"/>
          </a:p>
          <a:p>
            <a:r>
              <a:rPr lang="en-US" dirty="0" smtClean="0"/>
              <a:t>Apple </a:t>
            </a:r>
            <a:r>
              <a:rPr lang="en-US" dirty="0" err="1" smtClean="0"/>
              <a:t>est</a:t>
            </a:r>
            <a:r>
              <a:rPr lang="en-US" dirty="0" smtClean="0"/>
              <a:t> </a:t>
            </a:r>
            <a:r>
              <a:rPr lang="en-US" dirty="0" err="1" smtClean="0"/>
              <a:t>là</a:t>
            </a:r>
            <a:r>
              <a:rPr lang="en-US" dirty="0" smtClean="0"/>
              <a:t> </a:t>
            </a:r>
            <a:r>
              <a:rPr lang="en-US" dirty="0" err="1" smtClean="0"/>
              <a:t>depuis</a:t>
            </a:r>
            <a:r>
              <a:rPr lang="en-US" dirty="0" smtClean="0"/>
              <a:t> 5 </a:t>
            </a:r>
            <a:r>
              <a:rPr lang="en-US" dirty="0" err="1" smtClean="0"/>
              <a:t>ans</a:t>
            </a:r>
            <a:r>
              <a:rPr lang="en-US" dirty="0" smtClean="0"/>
              <a:t>, Nokia 25.</a:t>
            </a:r>
          </a:p>
        </p:txBody>
      </p:sp>
    </p:spTree>
    <p:extLst>
      <p:ext uri="{BB962C8B-B14F-4D97-AF65-F5344CB8AC3E}">
        <p14:creationId xmlns:p14="http://schemas.microsoft.com/office/powerpoint/2010/main" val="1199122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p:cTn id="7" dur="500" fill="hold"/>
                                        <p:tgtEl>
                                          <p:spTgt spid="159746"/>
                                        </p:tgtEl>
                                        <p:attrNameLst>
                                          <p:attrName>ppt_w</p:attrName>
                                        </p:attrNameLst>
                                      </p:cBhvr>
                                      <p:tavLst>
                                        <p:tav tm="0">
                                          <p:val>
                                            <p:fltVal val="0"/>
                                          </p:val>
                                        </p:tav>
                                        <p:tav tm="100000">
                                          <p:val>
                                            <p:strVal val="#ppt_w"/>
                                          </p:val>
                                        </p:tav>
                                      </p:tavLst>
                                    </p:anim>
                                    <p:anim calcmode="lin" valueType="num">
                                      <p:cBhvr>
                                        <p:cTn id="8" dur="500" fill="hold"/>
                                        <p:tgtEl>
                                          <p:spTgt spid="1597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026"/>
            <a:ext cx="4774262" cy="686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4788024" y="274638"/>
            <a:ext cx="3898776" cy="1143000"/>
          </a:xfrm>
        </p:spPr>
        <p:txBody>
          <a:bodyPr/>
          <a:lstStyle/>
          <a:p>
            <a:r>
              <a:rPr lang="fr-FR" dirty="0" smtClean="0"/>
              <a:t>Questions ?</a:t>
            </a:r>
            <a:endParaRPr lang="fr-FR" dirty="0"/>
          </a:p>
        </p:txBody>
      </p:sp>
    </p:spTree>
    <p:extLst>
      <p:ext uri="{BB962C8B-B14F-4D97-AF65-F5344CB8AC3E}">
        <p14:creationId xmlns:p14="http://schemas.microsoft.com/office/powerpoint/2010/main" val="3064131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t="1766" r="20546"/>
          <a:stretch>
            <a:fillRect/>
          </a:stretch>
        </p:blipFill>
        <p:spPr bwMode="auto">
          <a:xfrm>
            <a:off x="6516216" y="764704"/>
            <a:ext cx="1415228" cy="4005064"/>
          </a:xfrm>
          <a:prstGeom prst="rect">
            <a:avLst/>
          </a:prstGeom>
          <a:noFill/>
          <a:ln w="9525">
            <a:noFill/>
            <a:miter lim="800000"/>
            <a:headEnd/>
            <a:tailEnd/>
          </a:ln>
        </p:spPr>
      </p:pic>
      <p:sp>
        <p:nvSpPr>
          <p:cNvPr id="2" name="Titre 1"/>
          <p:cNvSpPr>
            <a:spLocks noGrp="1"/>
          </p:cNvSpPr>
          <p:nvPr>
            <p:ph type="title"/>
          </p:nvPr>
        </p:nvSpPr>
        <p:spPr/>
        <p:txBody>
          <a:bodyPr>
            <a:normAutofit fontScale="90000"/>
          </a:bodyPr>
          <a:lstStyle/>
          <a:p>
            <a:r>
              <a:rPr lang="fr-FR" dirty="0" smtClean="0"/>
              <a:t>Les inventions qui ont ouvert l’ère du High Tech</a:t>
            </a:r>
            <a:endParaRPr lang="fr-FR" dirty="0"/>
          </a:p>
        </p:txBody>
      </p:sp>
      <p:grpSp>
        <p:nvGrpSpPr>
          <p:cNvPr id="7" name="Groupe 6"/>
          <p:cNvGrpSpPr/>
          <p:nvPr/>
        </p:nvGrpSpPr>
        <p:grpSpPr>
          <a:xfrm>
            <a:off x="0" y="1196752"/>
            <a:ext cx="3620706" cy="3605783"/>
            <a:chOff x="0" y="1412776"/>
            <a:chExt cx="3620706" cy="3605783"/>
          </a:xfrm>
        </p:grpSpPr>
        <p:pic>
          <p:nvPicPr>
            <p:cNvPr id="2050" name="Picture 2"/>
            <p:cNvPicPr>
              <a:picLocks noChangeAspect="1" noChangeArrowheads="1"/>
            </p:cNvPicPr>
            <p:nvPr/>
          </p:nvPicPr>
          <p:blipFill>
            <a:blip r:embed="rId3" cstate="print"/>
            <a:srcRect t="12265"/>
            <a:stretch>
              <a:fillRect/>
            </a:stretch>
          </p:blipFill>
          <p:spPr bwMode="auto">
            <a:xfrm>
              <a:off x="0" y="1412776"/>
              <a:ext cx="3620706" cy="3605783"/>
            </a:xfrm>
            <a:prstGeom prst="rect">
              <a:avLst/>
            </a:prstGeom>
            <a:noFill/>
            <a:ln w="9525">
              <a:noFill/>
              <a:miter lim="800000"/>
              <a:headEnd/>
              <a:tailEnd/>
            </a:ln>
          </p:spPr>
        </p:pic>
        <p:sp>
          <p:nvSpPr>
            <p:cNvPr id="6" name="Rectangle 5"/>
            <p:cNvSpPr/>
            <p:nvPr/>
          </p:nvSpPr>
          <p:spPr>
            <a:xfrm>
              <a:off x="0" y="1484784"/>
              <a:ext cx="133164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51" name="Picture 3"/>
          <p:cNvPicPr>
            <a:picLocks noChangeAspect="1" noChangeArrowheads="1"/>
          </p:cNvPicPr>
          <p:nvPr/>
        </p:nvPicPr>
        <p:blipFill>
          <a:blip r:embed="rId4" cstate="print"/>
          <a:srcRect l="2668" t="3790" b="3790"/>
          <a:stretch>
            <a:fillRect/>
          </a:stretch>
        </p:blipFill>
        <p:spPr bwMode="auto">
          <a:xfrm>
            <a:off x="2659013" y="4668003"/>
            <a:ext cx="6484987" cy="2189997"/>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4355976" y="1700808"/>
            <a:ext cx="1329906" cy="2750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b="5597"/>
          <a:stretch>
            <a:fillRect/>
          </a:stretch>
        </p:blipFill>
        <p:spPr bwMode="auto">
          <a:xfrm>
            <a:off x="1763688" y="3645024"/>
            <a:ext cx="2189411" cy="3181511"/>
          </a:xfrm>
          <a:prstGeom prst="rect">
            <a:avLst/>
          </a:prstGeom>
          <a:noFill/>
          <a:ln w="9525">
            <a:noFill/>
            <a:miter lim="800000"/>
            <a:headEnd/>
            <a:tailEnd/>
          </a:ln>
        </p:spPr>
      </p:pic>
      <p:sp>
        <p:nvSpPr>
          <p:cNvPr id="2" name="Titre 1"/>
          <p:cNvSpPr>
            <a:spLocks noGrp="1"/>
          </p:cNvSpPr>
          <p:nvPr>
            <p:ph type="title"/>
          </p:nvPr>
        </p:nvSpPr>
        <p:spPr/>
        <p:txBody>
          <a:bodyPr>
            <a:normAutofit fontScale="90000"/>
          </a:bodyPr>
          <a:lstStyle/>
          <a:p>
            <a:r>
              <a:rPr lang="fr-FR" dirty="0" smtClean="0"/>
              <a:t>Les inventions qui ont ouvert l’ère du High Tech</a:t>
            </a:r>
            <a:endParaRPr lang="fr-FR" dirty="0"/>
          </a:p>
        </p:txBody>
      </p:sp>
      <p:pic>
        <p:nvPicPr>
          <p:cNvPr id="3074" name="Picture 2"/>
          <p:cNvPicPr>
            <a:picLocks noChangeAspect="1" noChangeArrowheads="1"/>
          </p:cNvPicPr>
          <p:nvPr/>
        </p:nvPicPr>
        <p:blipFill>
          <a:blip r:embed="rId3" cstate="print"/>
          <a:srcRect/>
          <a:stretch>
            <a:fillRect/>
          </a:stretch>
        </p:blipFill>
        <p:spPr bwMode="auto">
          <a:xfrm>
            <a:off x="0" y="1542678"/>
            <a:ext cx="1988556" cy="5315322"/>
          </a:xfrm>
          <a:prstGeom prst="rect">
            <a:avLst/>
          </a:prstGeom>
          <a:noFill/>
          <a:ln w="9525">
            <a:noFill/>
            <a:miter lim="800000"/>
            <a:headEnd/>
            <a:tailEnd/>
          </a:ln>
        </p:spPr>
      </p:pic>
      <p:sp>
        <p:nvSpPr>
          <p:cNvPr id="10" name="Rectangle 9"/>
          <p:cNvSpPr/>
          <p:nvPr/>
        </p:nvSpPr>
        <p:spPr>
          <a:xfrm>
            <a:off x="1547664" y="6165304"/>
            <a:ext cx="432048" cy="62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5" name="Picture 3"/>
          <p:cNvPicPr>
            <a:picLocks noChangeAspect="1" noChangeArrowheads="1"/>
          </p:cNvPicPr>
          <p:nvPr/>
        </p:nvPicPr>
        <p:blipFill>
          <a:blip r:embed="rId4" cstate="print"/>
          <a:srcRect/>
          <a:stretch>
            <a:fillRect/>
          </a:stretch>
        </p:blipFill>
        <p:spPr bwMode="auto">
          <a:xfrm>
            <a:off x="2123728" y="1484784"/>
            <a:ext cx="5896906" cy="2314377"/>
          </a:xfrm>
          <a:prstGeom prst="rect">
            <a:avLst/>
          </a:prstGeom>
          <a:noFill/>
          <a:ln w="9525">
            <a:noFill/>
            <a:miter lim="800000"/>
            <a:headEnd/>
            <a:tailEnd/>
          </a:ln>
        </p:spPr>
      </p:pic>
      <p:sp>
        <p:nvSpPr>
          <p:cNvPr id="12" name="Rectangle 11"/>
          <p:cNvSpPr/>
          <p:nvPr/>
        </p:nvSpPr>
        <p:spPr>
          <a:xfrm>
            <a:off x="7596336" y="1268760"/>
            <a:ext cx="432048" cy="62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907704" y="5517232"/>
            <a:ext cx="432048"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7" name="Picture 5"/>
          <p:cNvPicPr>
            <a:picLocks noChangeAspect="1" noChangeArrowheads="1"/>
          </p:cNvPicPr>
          <p:nvPr/>
        </p:nvPicPr>
        <p:blipFill>
          <a:blip r:embed="rId5" cstate="print"/>
          <a:srcRect/>
          <a:stretch>
            <a:fillRect/>
          </a:stretch>
        </p:blipFill>
        <p:spPr bwMode="auto">
          <a:xfrm>
            <a:off x="4139952" y="4437112"/>
            <a:ext cx="4067541" cy="20257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inventions qui ont ouvert l’ère du High Tech</a:t>
            </a:r>
            <a:endParaRPr lang="fr-FR" dirty="0"/>
          </a:p>
        </p:txBody>
      </p:sp>
      <p:sp>
        <p:nvSpPr>
          <p:cNvPr id="12" name="Rectangle 11"/>
          <p:cNvSpPr/>
          <p:nvPr/>
        </p:nvSpPr>
        <p:spPr>
          <a:xfrm>
            <a:off x="7596336" y="1268760"/>
            <a:ext cx="432048" cy="62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p:cNvPicPr>
            <a:picLocks noChangeAspect="1" noChangeArrowheads="1"/>
          </p:cNvPicPr>
          <p:nvPr/>
        </p:nvPicPr>
        <p:blipFill>
          <a:blip r:embed="rId2" cstate="print"/>
          <a:srcRect b="3704"/>
          <a:stretch>
            <a:fillRect/>
          </a:stretch>
        </p:blipFill>
        <p:spPr bwMode="auto">
          <a:xfrm>
            <a:off x="323528" y="1844824"/>
            <a:ext cx="5689881" cy="3744416"/>
          </a:xfrm>
          <a:prstGeom prst="rect">
            <a:avLst/>
          </a:prstGeom>
          <a:noFill/>
          <a:ln w="9525">
            <a:noFill/>
            <a:miter lim="800000"/>
            <a:headEnd/>
            <a:tailEnd/>
          </a:ln>
        </p:spPr>
      </p:pic>
      <p:sp>
        <p:nvSpPr>
          <p:cNvPr id="11" name="Rectangle 10"/>
          <p:cNvSpPr/>
          <p:nvPr/>
        </p:nvSpPr>
        <p:spPr>
          <a:xfrm>
            <a:off x="4644008" y="1772816"/>
            <a:ext cx="144016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724128" y="5229200"/>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9" name="Picture 3"/>
          <p:cNvPicPr>
            <a:picLocks noChangeAspect="1" noChangeArrowheads="1"/>
          </p:cNvPicPr>
          <p:nvPr/>
        </p:nvPicPr>
        <p:blipFill>
          <a:blip r:embed="rId3" cstate="print"/>
          <a:srcRect/>
          <a:stretch>
            <a:fillRect/>
          </a:stretch>
        </p:blipFill>
        <p:spPr bwMode="auto">
          <a:xfrm>
            <a:off x="6444208" y="1700808"/>
            <a:ext cx="1776983" cy="1831583"/>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11243" t="54446" r="24110"/>
          <a:stretch>
            <a:fillRect/>
          </a:stretch>
        </p:blipFill>
        <p:spPr bwMode="auto">
          <a:xfrm>
            <a:off x="6660232" y="4077072"/>
            <a:ext cx="1656184"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1473</Words>
  <Application>Microsoft Office PowerPoint</Application>
  <PresentationFormat>Affichage à l'écran (4:3)</PresentationFormat>
  <Paragraphs>451</Paragraphs>
  <Slides>67</Slides>
  <Notes>7</Notes>
  <HiddenSlides>0</HiddenSlides>
  <MMClips>0</MMClips>
  <ScaleCrop>false</ScaleCrop>
  <HeadingPairs>
    <vt:vector size="4" baseType="variant">
      <vt:variant>
        <vt:lpstr>Thème</vt:lpstr>
      </vt:variant>
      <vt:variant>
        <vt:i4>1</vt:i4>
      </vt:variant>
      <vt:variant>
        <vt:lpstr>Titres des diapositives</vt:lpstr>
      </vt:variant>
      <vt:variant>
        <vt:i4>67</vt:i4>
      </vt:variant>
    </vt:vector>
  </HeadingPairs>
  <TitlesOfParts>
    <vt:vector size="68" baseType="lpstr">
      <vt:lpstr>Thème Office</vt:lpstr>
      <vt:lpstr>Les télécoms avec la révolution numérique</vt:lpstr>
      <vt:lpstr>Présentation PowerPoint</vt:lpstr>
      <vt:lpstr>Présentation PowerPoint</vt:lpstr>
      <vt:lpstr>Présentation PowerPoint</vt:lpstr>
      <vt:lpstr>Dis grand-père, c’était comment avant les ordinateurs ?</vt:lpstr>
      <vt:lpstr>Aucun de nos aînés n’avait prévu la révolution numérique</vt:lpstr>
      <vt:lpstr>Les inventions qui ont ouvert l’ère du High Tech</vt:lpstr>
      <vt:lpstr>Les inventions qui ont ouvert l’ère du High Tech</vt:lpstr>
      <vt:lpstr>Les inventions qui ont ouvert l’ère du High Tech</vt:lpstr>
      <vt:lpstr>Les inventions qui ont ouvert l’ère du High Tech</vt:lpstr>
      <vt:lpstr>Les inventions qui ont ouvert l’ère du High Tech</vt:lpstr>
      <vt:lpstr>2011, le début de la coéxistance IPv4/IPv6</vt:lpstr>
      <vt:lpstr>40 ans d’amélioration</vt:lpstr>
      <vt:lpstr>Présentation PowerPoint</vt:lpstr>
      <vt:lpstr>Le boom du numérique en chiffres</vt:lpstr>
      <vt:lpstr>Le boom du numérique en chiffres</vt:lpstr>
      <vt:lpstr>Présentation PowerPoint</vt:lpstr>
      <vt:lpstr>Présentation PowerPoint</vt:lpstr>
      <vt:lpstr>Présentation PowerPoint</vt:lpstr>
      <vt:lpstr>Le marché français</vt:lpstr>
      <vt:lpstr>Le marché français</vt:lpstr>
      <vt:lpstr>Le marché français</vt:lpstr>
      <vt:lpstr>Le marché français</vt:lpstr>
      <vt:lpstr>Volume de la téléphonie</vt:lpstr>
      <vt:lpstr>Le fameux TA</vt:lpstr>
      <vt:lpstr>Les TA en chiffres</vt:lpstr>
      <vt:lpstr>Les nouvelles offres…</vt:lpstr>
      <vt:lpstr>Et l’arrivée de Free Mobile</vt:lpstr>
      <vt:lpstr>Et l’arrivée de Free Mobile, 1 an après</vt:lpstr>
      <vt:lpstr>Et l’arrivée de Free Mobile, 2 ans après</vt:lpstr>
      <vt:lpstr>BTS Free Mobile</vt:lpstr>
      <vt:lpstr>Croissance des volumes de données au départ des réseau mobiles</vt:lpstr>
      <vt:lpstr>Présentation PowerPoint</vt:lpstr>
      <vt:lpstr>Revenus du marché des télécoms français</vt:lpstr>
      <vt:lpstr>Un sujet très actuel</vt:lpstr>
      <vt:lpstr>Un sujet très actuel</vt:lpstr>
      <vt:lpstr>Les prévisions :</vt:lpstr>
      <vt:lpstr>Les coupables sont…</vt:lpstr>
      <vt:lpstr>Qui vont vers…</vt:lpstr>
      <vt:lpstr>Prévisions Cisco :</vt:lpstr>
      <vt:lpstr>Prévisions Cisco : Vitesses de connexion des réseaux mobiles mondiaux </vt:lpstr>
      <vt:lpstr>Prévisions Cisco (Suite…)</vt:lpstr>
      <vt:lpstr>L’effet Kiss Cool</vt:lpstr>
      <vt:lpstr>Megaupload interpelle publiquement Orange sur la qualité de son interconnexion</vt:lpstr>
      <vt:lpstr>Megaupload interpelle publiquement Orange sur la qualité de son interconnexion (Suite et fin)</vt:lpstr>
      <vt:lpstr>Welcome to this MBA Course… IT &amp;Economy</vt:lpstr>
      <vt:lpstr>Présentation PowerPoint</vt:lpstr>
      <vt:lpstr>Qui fait le succès de l’i-phone ?</vt:lpstr>
      <vt:lpstr>Présentation PowerPoint</vt:lpstr>
      <vt:lpstr>INTRODUCTION</vt:lpstr>
      <vt:lpstr>La galaxie mobile</vt:lpstr>
      <vt:lpstr>La galaxie mobile</vt:lpstr>
      <vt:lpstr>Présentation PowerPoint</vt:lpstr>
      <vt:lpstr>Présentation PowerPoint</vt:lpstr>
      <vt:lpstr>Présentation PowerPoint</vt:lpstr>
      <vt:lpstr>Présentation PowerPoint</vt:lpstr>
      <vt:lpstr>Le marché des terminaux en chiffres</vt:lpstr>
      <vt:lpstr>Le marché des terminaux en chiffres</vt:lpstr>
      <vt:lpstr> Worldwide Mobile Device Sales to End Users in 2010 (Thousands of Units) Source: Gartner (February 2011) </vt:lpstr>
      <vt:lpstr> Worldwide Mobile Device Sales to End Users in 2012 (Thousands of Units) Source: Gartner (February 2013) </vt:lpstr>
      <vt:lpstr>Le marché des OS &amp; smartphones en chiffres</vt:lpstr>
      <vt:lpstr>Le marché des OS &amp; smartphones en chiffres</vt:lpstr>
      <vt:lpstr>Le marché des OS, perspectives…</vt:lpstr>
      <vt:lpstr>Présentation PowerPoint</vt:lpstr>
      <vt:lpstr>Le marché des OS &amp; smartphones en chiffres</vt:lpstr>
      <vt:lpstr>Présentation PowerPoint</vt:lpstr>
      <vt:lpstr>Questions ?</vt:lpstr>
    </vt:vector>
  </TitlesOfParts>
  <Company>Your Company Name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télécoms avec la révolution numérique</dc:title>
  <dc:creator>Your User Name</dc:creator>
  <cp:lastModifiedBy>Windows User</cp:lastModifiedBy>
  <cp:revision>26</cp:revision>
  <dcterms:created xsi:type="dcterms:W3CDTF">2011-02-07T11:42:58Z</dcterms:created>
  <dcterms:modified xsi:type="dcterms:W3CDTF">2014-09-15T16:58:50Z</dcterms:modified>
</cp:coreProperties>
</file>